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18288000" cy="10287000"/>
  <p:notesSz cx="6858000" cy="9144000"/>
  <p:embeddedFontLst>
    <p:embeddedFont>
      <p:font typeface="Aileron Heavy" panose="020B0604020202020204" charset="0"/>
      <p:regular r:id="rId21"/>
    </p:embeddedFont>
    <p:embeddedFont>
      <p:font typeface="Aileron Heavy Bold" panose="020B0604020202020204" charset="0"/>
      <p:regular r:id="rId22"/>
    </p:embeddedFont>
    <p:embeddedFont>
      <p:font typeface="Aileron Regular" panose="020B0604020202020204" charset="0"/>
      <p:regular r:id="rId23"/>
    </p:embeddedFont>
    <p:embeddedFont>
      <p:font typeface="Aileron Thin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nter Bold" panose="020B0604020202020204" charset="0"/>
      <p:regular r:id="rId29"/>
    </p:embeddedFont>
    <p:embeddedFont>
      <p:font typeface="Inter Bold Italics" panose="020B0604020202020204" charset="0"/>
      <p:regular r:id="rId30"/>
    </p:embeddedFont>
    <p:embeddedFont>
      <p:font typeface="Inter Thin Bold" panose="020B0604020202020204" charset="0"/>
      <p:regular r:id="rId31"/>
    </p:embeddedFont>
    <p:embeddedFont>
      <p:font typeface="Montserrat Classic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94622" autoAdjust="0"/>
  </p:normalViewPr>
  <p:slideViewPr>
    <p:cSldViewPr>
      <p:cViewPr varScale="1">
        <p:scale>
          <a:sx n="86" d="100"/>
          <a:sy n="86" d="100"/>
        </p:scale>
        <p:origin x="24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21" Type="http://schemas.openxmlformats.org/officeDocument/2006/relationships/image" Target="../media/image28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5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56326" y="2686830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F8F4F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353040" y="2541925"/>
            <a:ext cx="12310943" cy="338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403F3D"/>
                </a:solidFill>
                <a:latin typeface="Inter Bold Italics"/>
              </a:rPr>
              <a:t>Scikits Iowa Alcohol Distributors - Machine Learning Project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719299" y="7151310"/>
            <a:ext cx="12310943" cy="1316110"/>
            <a:chOff x="0" y="0"/>
            <a:chExt cx="16414591" cy="175481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414591" cy="1754814"/>
              <a:chOff x="0" y="0"/>
              <a:chExt cx="32304351" cy="34535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2304351" cy="3453520"/>
              </a:xfrm>
              <a:custGeom>
                <a:avLst/>
                <a:gdLst/>
                <a:ahLst/>
                <a:cxnLst/>
                <a:rect l="l" t="t" r="r" b="b"/>
                <a:pathLst>
                  <a:path w="32304351" h="3453520">
                    <a:moveTo>
                      <a:pt x="31999551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148720"/>
                    </a:lnTo>
                    <a:cubicBezTo>
                      <a:pt x="0" y="3317630"/>
                      <a:pt x="135890" y="3453520"/>
                      <a:pt x="304800" y="3453520"/>
                    </a:cubicBezTo>
                    <a:lnTo>
                      <a:pt x="31999551" y="3453520"/>
                    </a:lnTo>
                    <a:cubicBezTo>
                      <a:pt x="32168461" y="3453520"/>
                      <a:pt x="32304351" y="3317630"/>
                      <a:pt x="32304351" y="3148720"/>
                    </a:cubicBezTo>
                    <a:lnTo>
                      <a:pt x="32304351" y="304800"/>
                    </a:lnTo>
                    <a:cubicBezTo>
                      <a:pt x="32304351" y="135890"/>
                      <a:pt x="32168461" y="0"/>
                      <a:pt x="31999551" y="0"/>
                    </a:cubicBezTo>
                    <a:close/>
                  </a:path>
                </a:pathLst>
              </a:custGeom>
              <a:solidFill>
                <a:srgbClr val="DDA14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331839" y="616422"/>
              <a:ext cx="13750914" cy="474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147">
                  <a:solidFill>
                    <a:srgbClr val="403F3D"/>
                  </a:solidFill>
                  <a:latin typeface="Inter Thin Bold"/>
                </a:rPr>
                <a:t>AMIL WALGAMAGE, JAMIE TAN &amp; TAS TUDOR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7135" y="551278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00250" y="3766795"/>
            <a:ext cx="4998580" cy="4564956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81263" y="2546645"/>
            <a:ext cx="8578037" cy="657292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WEB SCRAPING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0250" y="5075099"/>
            <a:ext cx="4998580" cy="297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The data source did not contain any image links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3A3A3A"/>
              </a:solidFill>
              <a:latin typeface="Aileron Heavy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Web Scraping was required through the Selenium Library to scrape from the Iowa Liquor Commission website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00250" y="4034214"/>
            <a:ext cx="4998580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A3A3A"/>
                </a:solidFill>
                <a:latin typeface="Aileron Heavy"/>
              </a:rPr>
              <a:t>MISSING IMAGES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61875" y="1557573"/>
            <a:ext cx="3588044" cy="20093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74154" y="3958353"/>
            <a:ext cx="3363485" cy="196763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04090" y="7039923"/>
            <a:ext cx="3903613" cy="87296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99147" y="4222314"/>
            <a:ext cx="700088" cy="5550336"/>
            <a:chOff x="0" y="0"/>
            <a:chExt cx="546295" cy="43310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6295" cy="4331059"/>
            </a:xfrm>
            <a:custGeom>
              <a:avLst/>
              <a:gdLst/>
              <a:ahLst/>
              <a:cxnLst/>
              <a:rect l="l" t="t" r="r" b="b"/>
              <a:pathLst>
                <a:path w="546295" h="4331059">
                  <a:moveTo>
                    <a:pt x="0" y="0"/>
                  </a:moveTo>
                  <a:lnTo>
                    <a:pt x="546295" y="0"/>
                  </a:lnTo>
                  <a:lnTo>
                    <a:pt x="546295" y="4331059"/>
                  </a:lnTo>
                  <a:lnTo>
                    <a:pt x="0" y="4331059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6405562" y="-1366838"/>
            <a:ext cx="700088" cy="8558212"/>
            <a:chOff x="0" y="0"/>
            <a:chExt cx="546295" cy="66781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6295" cy="6678175"/>
            </a:xfrm>
            <a:custGeom>
              <a:avLst/>
              <a:gdLst/>
              <a:ahLst/>
              <a:cxnLst/>
              <a:rect l="l" t="t" r="r" b="b"/>
              <a:pathLst>
                <a:path w="546295" h="6678175">
                  <a:moveTo>
                    <a:pt x="0" y="0"/>
                  </a:moveTo>
                  <a:lnTo>
                    <a:pt x="546295" y="0"/>
                  </a:lnTo>
                  <a:lnTo>
                    <a:pt x="546295" y="6678175"/>
                  </a:lnTo>
                  <a:lnTo>
                    <a:pt x="0" y="667817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3500438" y="2347912"/>
            <a:ext cx="700088" cy="2747962"/>
            <a:chOff x="0" y="0"/>
            <a:chExt cx="546295" cy="21443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9310688" y="2347912"/>
            <a:ext cx="700088" cy="2747962"/>
            <a:chOff x="0" y="0"/>
            <a:chExt cx="546295" cy="21443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6405562" y="2347912"/>
            <a:ext cx="700088" cy="2747962"/>
            <a:chOff x="0" y="0"/>
            <a:chExt cx="546295" cy="21443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62112" y="4222314"/>
            <a:ext cx="700088" cy="1881188"/>
            <a:chOff x="0" y="0"/>
            <a:chExt cx="546295" cy="14679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6295" cy="1467935"/>
            </a:xfrm>
            <a:custGeom>
              <a:avLst/>
              <a:gdLst/>
              <a:ahLst/>
              <a:cxnLst/>
              <a:rect l="l" t="t" r="r" b="b"/>
              <a:pathLst>
                <a:path w="546295" h="1467935">
                  <a:moveTo>
                    <a:pt x="0" y="0"/>
                  </a:moveTo>
                  <a:lnTo>
                    <a:pt x="546295" y="0"/>
                  </a:lnTo>
                  <a:lnTo>
                    <a:pt x="546295" y="1467935"/>
                  </a:lnTo>
                  <a:lnTo>
                    <a:pt x="0" y="146793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662112" y="7891463"/>
            <a:ext cx="700088" cy="1881188"/>
            <a:chOff x="0" y="0"/>
            <a:chExt cx="546295" cy="14679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6295" cy="1467935"/>
            </a:xfrm>
            <a:custGeom>
              <a:avLst/>
              <a:gdLst/>
              <a:ahLst/>
              <a:cxnLst/>
              <a:rect l="l" t="t" r="r" b="b"/>
              <a:pathLst>
                <a:path w="546295" h="1467935">
                  <a:moveTo>
                    <a:pt x="0" y="0"/>
                  </a:moveTo>
                  <a:lnTo>
                    <a:pt x="546295" y="0"/>
                  </a:lnTo>
                  <a:lnTo>
                    <a:pt x="546295" y="1467935"/>
                  </a:lnTo>
                  <a:lnTo>
                    <a:pt x="0" y="146793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62112" y="6266438"/>
            <a:ext cx="700088" cy="1462088"/>
            <a:chOff x="0" y="0"/>
            <a:chExt cx="546295" cy="11409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46295" cy="1140901"/>
            </a:xfrm>
            <a:custGeom>
              <a:avLst/>
              <a:gdLst/>
              <a:ahLst/>
              <a:cxnLst/>
              <a:rect l="l" t="t" r="r" b="b"/>
              <a:pathLst>
                <a:path w="546295" h="1140901">
                  <a:moveTo>
                    <a:pt x="0" y="0"/>
                  </a:moveTo>
                  <a:lnTo>
                    <a:pt x="546295" y="0"/>
                  </a:lnTo>
                  <a:lnTo>
                    <a:pt x="546295" y="1140901"/>
                  </a:lnTo>
                  <a:lnTo>
                    <a:pt x="0" y="1140901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2476500" y="4222314"/>
            <a:ext cx="2747962" cy="1881188"/>
            <a:chOff x="0" y="0"/>
            <a:chExt cx="2795733" cy="19138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28700" y="748870"/>
            <a:ext cx="8182580" cy="1489505"/>
            <a:chOff x="0" y="0"/>
            <a:chExt cx="10910107" cy="198600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410111"/>
              <a:ext cx="1091010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3A3A3A"/>
                  </a:solidFill>
                  <a:latin typeface="Inter Thin Bold"/>
                </a:rPr>
                <a:t>The Learning Models (80/20)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7625"/>
              <a:ext cx="10910107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MACHINE LEARNING 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 rot="-5400000">
            <a:off x="-108500" y="6580573"/>
            <a:ext cx="2499539" cy="45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000000"/>
                </a:solidFill>
                <a:latin typeface="Aileron Regular"/>
              </a:rPr>
              <a:t>3 Datasets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760357" y="2641759"/>
            <a:ext cx="3990499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Aileron Regular"/>
              </a:rPr>
              <a:t>3 Different Techniques</a:t>
            </a:r>
          </a:p>
        </p:txBody>
      </p:sp>
      <p:sp>
        <p:nvSpPr>
          <p:cNvPr id="34" name="TextBox 34"/>
          <p:cNvSpPr txBox="1"/>
          <p:nvPr/>
        </p:nvSpPr>
        <p:spPr>
          <a:xfrm rot="-5400000">
            <a:off x="1164669" y="4987290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Normalised</a:t>
            </a:r>
          </a:p>
        </p:txBody>
      </p:sp>
      <p:sp>
        <p:nvSpPr>
          <p:cNvPr id="35" name="TextBox 35"/>
          <p:cNvSpPr txBox="1"/>
          <p:nvPr/>
        </p:nvSpPr>
        <p:spPr>
          <a:xfrm rot="-5400000">
            <a:off x="1288494" y="6841272"/>
            <a:ext cx="140922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Dummy</a:t>
            </a:r>
          </a:p>
        </p:txBody>
      </p:sp>
      <p:sp>
        <p:nvSpPr>
          <p:cNvPr id="36" name="TextBox 36"/>
          <p:cNvSpPr txBox="1"/>
          <p:nvPr/>
        </p:nvSpPr>
        <p:spPr>
          <a:xfrm rot="-5400000">
            <a:off x="1164669" y="8675846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Purch Volume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022044" y="3528777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Popularity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479494" y="3444322"/>
            <a:ext cx="255222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Collaborative Filtering (Cosine</a:t>
            </a:r>
          </a:p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Similarity)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84619" y="3444322"/>
            <a:ext cx="255222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Collaborative Filtering (Pearson</a:t>
            </a:r>
          </a:p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Similarity)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381625" y="4202906"/>
            <a:ext cx="2747962" cy="1881188"/>
            <a:chOff x="0" y="0"/>
            <a:chExt cx="2795733" cy="191389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286750" y="4202906"/>
            <a:ext cx="2747962" cy="1881188"/>
            <a:chOff x="0" y="0"/>
            <a:chExt cx="2795733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2476500" y="7891463"/>
            <a:ext cx="2747962" cy="1881188"/>
            <a:chOff x="0" y="0"/>
            <a:chExt cx="2795733" cy="19138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5381625" y="7891463"/>
            <a:ext cx="2747962" cy="1881188"/>
            <a:chOff x="0" y="0"/>
            <a:chExt cx="2795733" cy="191389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8286750" y="7912883"/>
            <a:ext cx="2747962" cy="1881188"/>
            <a:chOff x="0" y="0"/>
            <a:chExt cx="2795733" cy="191389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2476500" y="6266438"/>
            <a:ext cx="2747962" cy="1462088"/>
            <a:chOff x="0" y="0"/>
            <a:chExt cx="2795733" cy="148750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5381625" y="6266438"/>
            <a:ext cx="2747962" cy="1462088"/>
            <a:chOff x="0" y="0"/>
            <a:chExt cx="2795733" cy="148750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8286750" y="6266438"/>
            <a:ext cx="2747962" cy="1462088"/>
            <a:chOff x="0" y="0"/>
            <a:chExt cx="2795733" cy="148750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8880237" y="4912995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3 MILLION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069987" y="4932403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1 MILLION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975112" y="4932403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2 MILLION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022044" y="6809418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4 MILLION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975112" y="6809418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5 MILLION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880237" y="6809418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6 MILLION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022044" y="8622972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7 MILLION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975112" y="8601551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8 MILLION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880237" y="8601551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9 MILLION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69429" y="2169009"/>
            <a:ext cx="10133132" cy="7226271"/>
            <a:chOff x="0" y="0"/>
            <a:chExt cx="17054746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l="l" t="t" r="r" b="b"/>
              <a:pathLst>
                <a:path w="17054747" h="12162303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12124" y="2790825"/>
            <a:ext cx="1096183" cy="205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77230" y="2895600"/>
            <a:ext cx="1066770" cy="19526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17927" t="4503" r="18297" b="8654"/>
          <a:stretch>
            <a:fillRect/>
          </a:stretch>
        </p:blipFill>
        <p:spPr>
          <a:xfrm>
            <a:off x="3807777" y="5769563"/>
            <a:ext cx="904875" cy="186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41538" y="5714057"/>
            <a:ext cx="504529" cy="18543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28759" t="1643" r="29255"/>
          <a:stretch>
            <a:fillRect/>
          </a:stretch>
        </p:blipFill>
        <p:spPr>
          <a:xfrm>
            <a:off x="5810280" y="5850231"/>
            <a:ext cx="733425" cy="171814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l="17927" t="4503" r="18297" b="8654"/>
          <a:stretch>
            <a:fillRect/>
          </a:stretch>
        </p:blipFill>
        <p:spPr>
          <a:xfrm>
            <a:off x="10162457" y="5769563"/>
            <a:ext cx="904875" cy="186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58351" y="5714057"/>
            <a:ext cx="504529" cy="1854319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8383520">
            <a:off x="2594745" y="5240783"/>
            <a:ext cx="1116013" cy="251746"/>
            <a:chOff x="0" y="0"/>
            <a:chExt cx="1902950" cy="429260"/>
          </a:xfrm>
        </p:grpSpPr>
        <p:sp>
          <p:nvSpPr>
            <p:cNvPr id="18" name="Freeform 18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3916521" y="5231909"/>
            <a:ext cx="687388" cy="251746"/>
            <a:chOff x="0" y="0"/>
            <a:chExt cx="1172088" cy="429260"/>
          </a:xfrm>
        </p:grpSpPr>
        <p:sp>
          <p:nvSpPr>
            <p:cNvPr id="20" name="Freeform 20"/>
            <p:cNvSpPr/>
            <p:nvPr/>
          </p:nvSpPr>
          <p:spPr>
            <a:xfrm>
              <a:off x="0" y="-5080"/>
              <a:ext cx="1172088" cy="434340"/>
            </a:xfrm>
            <a:custGeom>
              <a:avLst/>
              <a:gdLst/>
              <a:ahLst/>
              <a:cxnLst/>
              <a:rect l="l" t="t" r="r" b="b"/>
              <a:pathLst>
                <a:path w="1172088" h="434340">
                  <a:moveTo>
                    <a:pt x="1154308" y="187960"/>
                  </a:moveTo>
                  <a:lnTo>
                    <a:pt x="892688" y="11430"/>
                  </a:lnTo>
                  <a:cubicBezTo>
                    <a:pt x="874908" y="0"/>
                    <a:pt x="852048" y="3810"/>
                    <a:pt x="839348" y="21590"/>
                  </a:cubicBezTo>
                  <a:cubicBezTo>
                    <a:pt x="827918" y="39370"/>
                    <a:pt x="831728" y="62230"/>
                    <a:pt x="849508" y="74930"/>
                  </a:cubicBezTo>
                  <a:lnTo>
                    <a:pt x="100825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08258" y="257810"/>
                  </a:lnTo>
                  <a:lnTo>
                    <a:pt x="849508" y="364490"/>
                  </a:lnTo>
                  <a:cubicBezTo>
                    <a:pt x="831728" y="375920"/>
                    <a:pt x="827918" y="400050"/>
                    <a:pt x="839348" y="417830"/>
                  </a:cubicBezTo>
                  <a:cubicBezTo>
                    <a:pt x="846968" y="429260"/>
                    <a:pt x="858398" y="434340"/>
                    <a:pt x="871098" y="434340"/>
                  </a:cubicBezTo>
                  <a:cubicBezTo>
                    <a:pt x="878718" y="434340"/>
                    <a:pt x="886338" y="431800"/>
                    <a:pt x="892688" y="427990"/>
                  </a:cubicBezTo>
                  <a:lnTo>
                    <a:pt x="1155578" y="251460"/>
                  </a:lnTo>
                  <a:cubicBezTo>
                    <a:pt x="1165738" y="243840"/>
                    <a:pt x="1172088" y="232410"/>
                    <a:pt x="1172088" y="219710"/>
                  </a:cubicBezTo>
                  <a:cubicBezTo>
                    <a:pt x="1172088" y="207010"/>
                    <a:pt x="1165738" y="195580"/>
                    <a:pt x="1154308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1" name="Group 21"/>
          <p:cNvGrpSpPr/>
          <p:nvPr/>
        </p:nvGrpSpPr>
        <p:grpSpPr>
          <a:xfrm rot="2260957">
            <a:off x="4768856" y="5231909"/>
            <a:ext cx="1116013" cy="251746"/>
            <a:chOff x="0" y="0"/>
            <a:chExt cx="1902950" cy="429260"/>
          </a:xfrm>
        </p:grpSpPr>
        <p:sp>
          <p:nvSpPr>
            <p:cNvPr id="22" name="Freeform 22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8266921" y="5134884"/>
            <a:ext cx="687388" cy="251746"/>
            <a:chOff x="0" y="0"/>
            <a:chExt cx="1172088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2088" cy="434340"/>
            </a:xfrm>
            <a:custGeom>
              <a:avLst/>
              <a:gdLst/>
              <a:ahLst/>
              <a:cxnLst/>
              <a:rect l="l" t="t" r="r" b="b"/>
              <a:pathLst>
                <a:path w="1172088" h="434340">
                  <a:moveTo>
                    <a:pt x="1154308" y="187960"/>
                  </a:moveTo>
                  <a:lnTo>
                    <a:pt x="892688" y="11430"/>
                  </a:lnTo>
                  <a:cubicBezTo>
                    <a:pt x="874908" y="0"/>
                    <a:pt x="852048" y="3810"/>
                    <a:pt x="839348" y="21590"/>
                  </a:cubicBezTo>
                  <a:cubicBezTo>
                    <a:pt x="827918" y="39370"/>
                    <a:pt x="831728" y="62230"/>
                    <a:pt x="849508" y="74930"/>
                  </a:cubicBezTo>
                  <a:lnTo>
                    <a:pt x="100825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08258" y="257810"/>
                  </a:lnTo>
                  <a:lnTo>
                    <a:pt x="849508" y="364490"/>
                  </a:lnTo>
                  <a:cubicBezTo>
                    <a:pt x="831728" y="375920"/>
                    <a:pt x="827918" y="400050"/>
                    <a:pt x="839348" y="417830"/>
                  </a:cubicBezTo>
                  <a:cubicBezTo>
                    <a:pt x="846968" y="429260"/>
                    <a:pt x="858398" y="434340"/>
                    <a:pt x="871098" y="434340"/>
                  </a:cubicBezTo>
                  <a:cubicBezTo>
                    <a:pt x="878718" y="434340"/>
                    <a:pt x="886338" y="431800"/>
                    <a:pt x="892688" y="427990"/>
                  </a:cubicBezTo>
                  <a:lnTo>
                    <a:pt x="1155578" y="251460"/>
                  </a:lnTo>
                  <a:cubicBezTo>
                    <a:pt x="1165738" y="243840"/>
                    <a:pt x="1172088" y="232410"/>
                    <a:pt x="1172088" y="219710"/>
                  </a:cubicBezTo>
                  <a:cubicBezTo>
                    <a:pt x="1172088" y="207010"/>
                    <a:pt x="1165738" y="195580"/>
                    <a:pt x="1154308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5" name="Group 25"/>
          <p:cNvGrpSpPr/>
          <p:nvPr/>
        </p:nvGrpSpPr>
        <p:grpSpPr>
          <a:xfrm rot="2260957">
            <a:off x="9207506" y="5134884"/>
            <a:ext cx="1116013" cy="251746"/>
            <a:chOff x="0" y="0"/>
            <a:chExt cx="1902950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1781926">
            <a:off x="6239652" y="5134884"/>
            <a:ext cx="1730911" cy="251746"/>
            <a:chOff x="0" y="0"/>
            <a:chExt cx="2951434" cy="429260"/>
          </a:xfrm>
        </p:grpSpPr>
        <p:sp>
          <p:nvSpPr>
            <p:cNvPr id="28" name="Freeform 28"/>
            <p:cNvSpPr/>
            <p:nvPr/>
          </p:nvSpPr>
          <p:spPr>
            <a:xfrm>
              <a:off x="0" y="-5080"/>
              <a:ext cx="2951434" cy="434340"/>
            </a:xfrm>
            <a:custGeom>
              <a:avLst/>
              <a:gdLst/>
              <a:ahLst/>
              <a:cxnLst/>
              <a:rect l="l" t="t" r="r" b="b"/>
              <a:pathLst>
                <a:path w="2951434" h="434340">
                  <a:moveTo>
                    <a:pt x="2933654" y="187960"/>
                  </a:moveTo>
                  <a:lnTo>
                    <a:pt x="2672034" y="11430"/>
                  </a:lnTo>
                  <a:cubicBezTo>
                    <a:pt x="2654254" y="0"/>
                    <a:pt x="2631394" y="3810"/>
                    <a:pt x="2618694" y="21590"/>
                  </a:cubicBezTo>
                  <a:cubicBezTo>
                    <a:pt x="2607264" y="39370"/>
                    <a:pt x="2611074" y="62230"/>
                    <a:pt x="2628854" y="74930"/>
                  </a:cubicBezTo>
                  <a:lnTo>
                    <a:pt x="278760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787604" y="257810"/>
                  </a:lnTo>
                  <a:lnTo>
                    <a:pt x="2628854" y="364490"/>
                  </a:lnTo>
                  <a:cubicBezTo>
                    <a:pt x="2611074" y="375920"/>
                    <a:pt x="2607264" y="400050"/>
                    <a:pt x="2618694" y="417830"/>
                  </a:cubicBezTo>
                  <a:cubicBezTo>
                    <a:pt x="2626314" y="429260"/>
                    <a:pt x="2637744" y="434340"/>
                    <a:pt x="2650444" y="434340"/>
                  </a:cubicBezTo>
                  <a:cubicBezTo>
                    <a:pt x="2658064" y="434340"/>
                    <a:pt x="2665684" y="431800"/>
                    <a:pt x="2672034" y="427990"/>
                  </a:cubicBezTo>
                  <a:lnTo>
                    <a:pt x="2934924" y="251460"/>
                  </a:lnTo>
                  <a:cubicBezTo>
                    <a:pt x="2945084" y="243840"/>
                    <a:pt x="2951434" y="232410"/>
                    <a:pt x="2951434" y="219710"/>
                  </a:cubicBezTo>
                  <a:cubicBezTo>
                    <a:pt x="2951434" y="207010"/>
                    <a:pt x="2945084" y="195580"/>
                    <a:pt x="2933654" y="187960"/>
                  </a:cubicBez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5150326" y="3952758"/>
            <a:ext cx="2691792" cy="264881"/>
            <a:chOff x="0" y="0"/>
            <a:chExt cx="4400979" cy="433070"/>
          </a:xfrm>
        </p:grpSpPr>
        <p:sp>
          <p:nvSpPr>
            <p:cNvPr id="30" name="Freeform 30"/>
            <p:cNvSpPr/>
            <p:nvPr/>
          </p:nvSpPr>
          <p:spPr>
            <a:xfrm>
              <a:off x="0" y="-5080"/>
              <a:ext cx="4402249" cy="436880"/>
            </a:xfrm>
            <a:custGeom>
              <a:avLst/>
              <a:gdLst/>
              <a:ahLst/>
              <a:cxnLst/>
              <a:rect l="l" t="t" r="r" b="b"/>
              <a:pathLst>
                <a:path w="4402249" h="436880">
                  <a:moveTo>
                    <a:pt x="4383199" y="190500"/>
                  </a:moveTo>
                  <a:lnTo>
                    <a:pt x="4121579" y="13970"/>
                  </a:lnTo>
                  <a:cubicBezTo>
                    <a:pt x="4103799" y="2540"/>
                    <a:pt x="4080939" y="6350"/>
                    <a:pt x="4068239" y="24130"/>
                  </a:cubicBezTo>
                  <a:cubicBezTo>
                    <a:pt x="4055539" y="41910"/>
                    <a:pt x="4060619" y="64770"/>
                    <a:pt x="4078399" y="77470"/>
                  </a:cubicBezTo>
                  <a:lnTo>
                    <a:pt x="4234609" y="182880"/>
                  </a:lnTo>
                  <a:lnTo>
                    <a:pt x="162560" y="182880"/>
                  </a:lnTo>
                  <a:lnTo>
                    <a:pt x="321310" y="76200"/>
                  </a:lnTo>
                  <a:cubicBezTo>
                    <a:pt x="339090" y="64770"/>
                    <a:pt x="342900" y="40640"/>
                    <a:pt x="331470" y="22860"/>
                  </a:cubicBezTo>
                  <a:cubicBezTo>
                    <a:pt x="320040" y="5080"/>
                    <a:pt x="297180" y="0"/>
                    <a:pt x="279400" y="11430"/>
                  </a:cubicBezTo>
                  <a:lnTo>
                    <a:pt x="16510" y="187960"/>
                  </a:lnTo>
                  <a:cubicBezTo>
                    <a:pt x="6350" y="195580"/>
                    <a:pt x="0" y="207010"/>
                    <a:pt x="0" y="219710"/>
                  </a:cubicBezTo>
                  <a:cubicBezTo>
                    <a:pt x="0" y="232410"/>
                    <a:pt x="6350" y="243840"/>
                    <a:pt x="16510" y="251460"/>
                  </a:cubicBezTo>
                  <a:lnTo>
                    <a:pt x="279400" y="427990"/>
                  </a:lnTo>
                  <a:cubicBezTo>
                    <a:pt x="285750" y="431800"/>
                    <a:pt x="293370" y="434340"/>
                    <a:pt x="300990" y="434340"/>
                  </a:cubicBezTo>
                  <a:cubicBezTo>
                    <a:pt x="313690" y="434340"/>
                    <a:pt x="325120" y="427990"/>
                    <a:pt x="332740" y="417830"/>
                  </a:cubicBezTo>
                  <a:cubicBezTo>
                    <a:pt x="344170" y="400050"/>
                    <a:pt x="340360" y="377190"/>
                    <a:pt x="322580" y="364490"/>
                  </a:cubicBezTo>
                  <a:lnTo>
                    <a:pt x="163830" y="257810"/>
                  </a:lnTo>
                  <a:lnTo>
                    <a:pt x="4240959" y="257810"/>
                  </a:lnTo>
                  <a:lnTo>
                    <a:pt x="4079669" y="367030"/>
                  </a:lnTo>
                  <a:cubicBezTo>
                    <a:pt x="4061889" y="378460"/>
                    <a:pt x="4058079" y="402590"/>
                    <a:pt x="4069509" y="420370"/>
                  </a:cubicBezTo>
                  <a:cubicBezTo>
                    <a:pt x="4077129" y="431800"/>
                    <a:pt x="4088559" y="436880"/>
                    <a:pt x="4101259" y="436880"/>
                  </a:cubicBezTo>
                  <a:cubicBezTo>
                    <a:pt x="4108879" y="436880"/>
                    <a:pt x="4116499" y="434340"/>
                    <a:pt x="4122849" y="430530"/>
                  </a:cubicBezTo>
                  <a:lnTo>
                    <a:pt x="4385739" y="254000"/>
                  </a:lnTo>
                  <a:cubicBezTo>
                    <a:pt x="4395899" y="246380"/>
                    <a:pt x="4402249" y="234950"/>
                    <a:pt x="4402249" y="222250"/>
                  </a:cubicBezTo>
                  <a:cubicBezTo>
                    <a:pt x="4402249" y="209550"/>
                    <a:pt x="4394629" y="196850"/>
                    <a:pt x="4383199" y="19050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93802" y="2300807"/>
            <a:ext cx="1470894" cy="118958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69429" y="1076325"/>
            <a:ext cx="100430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COLLABORATIVE FILTERING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72670" y="5045362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606006" y="5105400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65336" y="4948337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610615" y="5182522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19495" y="4948337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81909" y="5105400"/>
            <a:ext cx="163733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C0012"/>
                </a:solidFill>
                <a:latin typeface="Aileron Regular"/>
              </a:rPr>
              <a:t>RECOMMEND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50326" y="3696652"/>
            <a:ext cx="269179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SIMILAR BUYERS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72670" y="2583180"/>
            <a:ext cx="947103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I am Fred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144000" y="2300807"/>
            <a:ext cx="1470894" cy="1189586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518126" y="2615565"/>
            <a:ext cx="98282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I am Jane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62403" y="7991475"/>
            <a:ext cx="5947184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Based on Fred's extra purchase, Jane is recommended a 3rd product as they purchase similar items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76325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POPULARITY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D19C516C-764A-4652-AAFF-CEEC8AFC7A2D}"/>
              </a:ext>
            </a:extLst>
          </p:cNvPr>
          <p:cNvSpPr/>
          <p:nvPr/>
        </p:nvSpPr>
        <p:spPr>
          <a:xfrm>
            <a:off x="1269429" y="2095500"/>
            <a:ext cx="10133133" cy="7226271"/>
          </a:xfrm>
          <a:custGeom>
            <a:avLst/>
            <a:gdLst/>
            <a:ahLst/>
            <a:cxnLst/>
            <a:rect l="l" t="t" r="r" b="b"/>
            <a:pathLst>
              <a:path w="17054747" h="12162303">
                <a:moveTo>
                  <a:pt x="16749947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11857503"/>
                </a:lnTo>
                <a:cubicBezTo>
                  <a:pt x="0" y="12026413"/>
                  <a:pt x="135890" y="12162303"/>
                  <a:pt x="304800" y="12162303"/>
                </a:cubicBezTo>
                <a:lnTo>
                  <a:pt x="16749947" y="12162303"/>
                </a:lnTo>
                <a:cubicBezTo>
                  <a:pt x="16918856" y="12162303"/>
                  <a:pt x="17054747" y="12026413"/>
                  <a:pt x="17054747" y="11857503"/>
                </a:cubicBezTo>
                <a:lnTo>
                  <a:pt x="17054747" y="304800"/>
                </a:lnTo>
                <a:cubicBezTo>
                  <a:pt x="17054747" y="135890"/>
                  <a:pt x="16918856" y="0"/>
                  <a:pt x="16749947" y="0"/>
                </a:cubicBezTo>
                <a:close/>
              </a:path>
            </a:pathLst>
          </a:custGeom>
          <a:solidFill>
            <a:srgbClr val="F8F4F4"/>
          </a:solidFill>
        </p:spPr>
        <p:txBody>
          <a:bodyPr/>
          <a:lstStyle/>
          <a:p>
            <a:endParaRPr lang="en-AU" dirty="0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8252B35E-9747-49AB-ACC2-C60E3F35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09253" y="6806688"/>
            <a:ext cx="1096183" cy="20574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CAD57ACE-CBFC-43E4-9DF8-CE5DA352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39799" y="6911463"/>
            <a:ext cx="1066770" cy="1952625"/>
          </a:xfrm>
          <a:prstGeom prst="rect">
            <a:avLst/>
          </a:prstGeom>
        </p:spPr>
      </p:pic>
      <p:pic>
        <p:nvPicPr>
          <p:cNvPr id="34" name="Picture 31">
            <a:extLst>
              <a:ext uri="{FF2B5EF4-FFF2-40B4-BE49-F238E27FC236}">
                <a16:creationId xmlns:a16="http://schemas.microsoft.com/office/drawing/2014/main" id="{B641C055-44A1-43A3-932A-874C6D3B12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6659" y="6333612"/>
            <a:ext cx="1470894" cy="1189586"/>
          </a:xfrm>
          <a:prstGeom prst="rect">
            <a:avLst/>
          </a:prstGeom>
        </p:spPr>
      </p:pic>
      <p:sp>
        <p:nvSpPr>
          <p:cNvPr id="42" name="TextBox 40">
            <a:extLst>
              <a:ext uri="{FF2B5EF4-FFF2-40B4-BE49-F238E27FC236}">
                <a16:creationId xmlns:a16="http://schemas.microsoft.com/office/drawing/2014/main" id="{8864D9A7-603B-4BBE-B747-5E36732257C5}"/>
              </a:ext>
            </a:extLst>
          </p:cNvPr>
          <p:cNvSpPr txBox="1"/>
          <p:nvPr/>
        </p:nvSpPr>
        <p:spPr>
          <a:xfrm>
            <a:off x="1634689" y="6681698"/>
            <a:ext cx="947103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Aileron Regular"/>
              </a:rPr>
              <a:t>I am Fred</a:t>
            </a:r>
          </a:p>
        </p:txBody>
      </p:sp>
      <p:pic>
        <p:nvPicPr>
          <p:cNvPr id="43" name="Picture 41">
            <a:extLst>
              <a:ext uri="{FF2B5EF4-FFF2-40B4-BE49-F238E27FC236}">
                <a16:creationId xmlns:a16="http://schemas.microsoft.com/office/drawing/2014/main" id="{D39B076E-DF32-47DA-A217-FB58C38B98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75258" y="6719350"/>
            <a:ext cx="1470894" cy="1189586"/>
          </a:xfrm>
          <a:prstGeom prst="rect">
            <a:avLst/>
          </a:prstGeom>
        </p:spPr>
      </p:pic>
      <p:sp>
        <p:nvSpPr>
          <p:cNvPr id="44" name="TextBox 42">
            <a:extLst>
              <a:ext uri="{FF2B5EF4-FFF2-40B4-BE49-F238E27FC236}">
                <a16:creationId xmlns:a16="http://schemas.microsoft.com/office/drawing/2014/main" id="{6D83195E-065B-402D-90BF-84441D79D905}"/>
              </a:ext>
            </a:extLst>
          </p:cNvPr>
          <p:cNvSpPr txBox="1"/>
          <p:nvPr/>
        </p:nvSpPr>
        <p:spPr>
          <a:xfrm>
            <a:off x="9665313" y="7032379"/>
            <a:ext cx="98282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Aileron Regular"/>
              </a:rPr>
              <a:t>I am Jane</a:t>
            </a:r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id="{E1CEFEF2-71E4-4F55-8BEB-82175E5EF75F}"/>
              </a:ext>
            </a:extLst>
          </p:cNvPr>
          <p:cNvSpPr txBox="1"/>
          <p:nvPr/>
        </p:nvSpPr>
        <p:spPr>
          <a:xfrm>
            <a:off x="4349263" y="7211081"/>
            <a:ext cx="3885100" cy="1705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ileron Heavy"/>
              </a:rPr>
              <a:t>Based on overall product popularity, Jane and Fred are recommended the same products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E72582-D18C-4FCF-A6C9-AC9118C8427B}"/>
              </a:ext>
            </a:extLst>
          </p:cNvPr>
          <p:cNvCxnSpPr/>
          <p:nvPr/>
        </p:nvCxnSpPr>
        <p:spPr>
          <a:xfrm>
            <a:off x="2514600" y="5295900"/>
            <a:ext cx="1371600" cy="1371600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913DC59-3645-4731-B57D-7A10667B6A90}"/>
              </a:ext>
            </a:extLst>
          </p:cNvPr>
          <p:cNvCxnSpPr>
            <a:cxnSpLocks/>
          </p:cNvCxnSpPr>
          <p:nvPr/>
        </p:nvCxnSpPr>
        <p:spPr>
          <a:xfrm flipH="1">
            <a:off x="4343400" y="5448300"/>
            <a:ext cx="1828800" cy="1219200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405EF6C-E1A8-4BE4-88B6-6C337EF0F570}"/>
              </a:ext>
            </a:extLst>
          </p:cNvPr>
          <p:cNvCxnSpPr>
            <a:cxnSpLocks/>
          </p:cNvCxnSpPr>
          <p:nvPr/>
        </p:nvCxnSpPr>
        <p:spPr>
          <a:xfrm flipH="1">
            <a:off x="4981575" y="5448300"/>
            <a:ext cx="5229225" cy="1219200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23AE157-EB66-4225-8E5D-1A8CBDF4D406}"/>
              </a:ext>
            </a:extLst>
          </p:cNvPr>
          <p:cNvCxnSpPr>
            <a:cxnSpLocks/>
          </p:cNvCxnSpPr>
          <p:nvPr/>
        </p:nvCxnSpPr>
        <p:spPr>
          <a:xfrm>
            <a:off x="2759393" y="5295900"/>
            <a:ext cx="4836794" cy="1524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CCC180A-68FF-4336-87D9-575DD190BC80}"/>
              </a:ext>
            </a:extLst>
          </p:cNvPr>
          <p:cNvCxnSpPr>
            <a:cxnSpLocks/>
          </p:cNvCxnSpPr>
          <p:nvPr/>
        </p:nvCxnSpPr>
        <p:spPr>
          <a:xfrm>
            <a:off x="6705600" y="5448300"/>
            <a:ext cx="1528762" cy="13716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C0FE68-CE8F-42AD-B2DB-1065052A0924}"/>
              </a:ext>
            </a:extLst>
          </p:cNvPr>
          <p:cNvCxnSpPr>
            <a:cxnSpLocks/>
          </p:cNvCxnSpPr>
          <p:nvPr/>
        </p:nvCxnSpPr>
        <p:spPr>
          <a:xfrm flipH="1">
            <a:off x="8858249" y="5524500"/>
            <a:ext cx="1885951" cy="12954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0DABF67-12C8-49B1-803E-CFE390481FD4}"/>
              </a:ext>
            </a:extLst>
          </p:cNvPr>
          <p:cNvSpPr txBox="1"/>
          <p:nvPr/>
        </p:nvSpPr>
        <p:spPr>
          <a:xfrm>
            <a:off x="2514600" y="3009899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No.1</a:t>
            </a:r>
          </a:p>
          <a:p>
            <a:r>
              <a:rPr lang="en-AU" sz="2000" dirty="0"/>
              <a:t>Top Sales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7866A4-747A-48B0-8DA1-749852572001}"/>
              </a:ext>
            </a:extLst>
          </p:cNvPr>
          <p:cNvSpPr txBox="1"/>
          <p:nvPr/>
        </p:nvSpPr>
        <p:spPr>
          <a:xfrm>
            <a:off x="6905625" y="3009899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No.2</a:t>
            </a:r>
          </a:p>
          <a:p>
            <a:r>
              <a:rPr lang="en-AU" sz="2000" dirty="0"/>
              <a:t>Top Sales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8F4257-218C-4A1F-BE7E-3D87CC0FD36F}"/>
              </a:ext>
            </a:extLst>
          </p:cNvPr>
          <p:cNvSpPr txBox="1"/>
          <p:nvPr/>
        </p:nvSpPr>
        <p:spPr>
          <a:xfrm>
            <a:off x="9372600" y="3009900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No.3</a:t>
            </a:r>
          </a:p>
          <a:p>
            <a:r>
              <a:rPr lang="en-AU" sz="2000" dirty="0"/>
              <a:t>Top Sales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73C889-34B2-4C12-951C-3756D0652127}"/>
              </a:ext>
            </a:extLst>
          </p:cNvPr>
          <p:cNvSpPr txBox="1"/>
          <p:nvPr/>
        </p:nvSpPr>
        <p:spPr>
          <a:xfrm>
            <a:off x="4052888" y="5263634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recommend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3568B-ACA6-4527-B3DA-DB64712B9A2B}"/>
              </a:ext>
            </a:extLst>
          </p:cNvPr>
          <p:cNvSpPr txBox="1"/>
          <p:nvPr/>
        </p:nvSpPr>
        <p:spPr>
          <a:xfrm>
            <a:off x="7429500" y="5263634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recommend</a:t>
            </a:r>
          </a:p>
        </p:txBody>
      </p:sp>
      <p:pic>
        <p:nvPicPr>
          <p:cNvPr id="68" name="Picture 13">
            <a:extLst>
              <a:ext uri="{FF2B5EF4-FFF2-40B4-BE49-F238E27FC236}">
                <a16:creationId xmlns:a16="http://schemas.microsoft.com/office/drawing/2014/main" id="{8EC9E0B3-3C05-4850-9F1A-4146000612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32792" y="3171379"/>
            <a:ext cx="504529" cy="1854319"/>
          </a:xfrm>
          <a:prstGeom prst="rect">
            <a:avLst/>
          </a:prstGeom>
        </p:spPr>
      </p:pic>
      <p:pic>
        <p:nvPicPr>
          <p:cNvPr id="70" name="Picture 12">
            <a:extLst>
              <a:ext uri="{FF2B5EF4-FFF2-40B4-BE49-F238E27FC236}">
                <a16:creationId xmlns:a16="http://schemas.microsoft.com/office/drawing/2014/main" id="{95B751B4-F71F-4D7A-9BBC-148B6A44CD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27" t="4503" r="18297" b="8654"/>
          <a:stretch>
            <a:fillRect/>
          </a:stretch>
        </p:blipFill>
        <p:spPr>
          <a:xfrm>
            <a:off x="5905500" y="3156462"/>
            <a:ext cx="904875" cy="1866900"/>
          </a:xfrm>
          <a:prstGeom prst="rect">
            <a:avLst/>
          </a:prstGeom>
        </p:spPr>
      </p:pic>
      <p:pic>
        <p:nvPicPr>
          <p:cNvPr id="72" name="Picture 14">
            <a:extLst>
              <a:ext uri="{FF2B5EF4-FFF2-40B4-BE49-F238E27FC236}">
                <a16:creationId xmlns:a16="http://schemas.microsoft.com/office/drawing/2014/main" id="{3C2CBBA8-40FF-48A0-95C7-140B57831C7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759" t="1643" r="29255"/>
          <a:stretch>
            <a:fillRect/>
          </a:stretch>
        </p:blipFill>
        <p:spPr>
          <a:xfrm>
            <a:off x="10339956" y="3252592"/>
            <a:ext cx="733425" cy="1718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882091"/>
            <a:ext cx="10535466" cy="7513189"/>
            <a:chOff x="0" y="0"/>
            <a:chExt cx="17054746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l="l" t="t" r="r" b="b"/>
              <a:pathLst>
                <a:path w="17054747" h="12162303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3163" y="1995202"/>
            <a:ext cx="9026540" cy="375729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20691" y="5866800"/>
            <a:ext cx="4430609" cy="312357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5610225" y="3340424"/>
            <a:ext cx="832991" cy="244336"/>
            <a:chOff x="0" y="0"/>
            <a:chExt cx="519564" cy="15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9564" cy="152400"/>
            </a:xfrm>
            <a:custGeom>
              <a:avLst/>
              <a:gdLst/>
              <a:ahLst/>
              <a:cxnLst/>
              <a:rect l="l" t="t" r="r" b="b"/>
              <a:pathLst>
                <a:path w="519564" h="152400">
                  <a:moveTo>
                    <a:pt x="0" y="0"/>
                  </a:moveTo>
                  <a:lnTo>
                    <a:pt x="519564" y="0"/>
                  </a:lnTo>
                  <a:lnTo>
                    <a:pt x="51956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076325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MODEL EVALUATION - V1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2169009"/>
            <a:ext cx="10133132" cy="7226271"/>
            <a:chOff x="0" y="0"/>
            <a:chExt cx="17054746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l="l" t="t" r="r" b="b"/>
              <a:pathLst>
                <a:path w="17054747" h="12162303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52131" y="2281146"/>
            <a:ext cx="8086270" cy="35781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04956" y="5859321"/>
            <a:ext cx="4780620" cy="335241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1076325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MODEL EVALUATION - V2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2F634-7413-4137-988D-1C9BDCB87B5E}"/>
              </a:ext>
            </a:extLst>
          </p:cNvPr>
          <p:cNvSpPr/>
          <p:nvPr/>
        </p:nvSpPr>
        <p:spPr>
          <a:xfrm>
            <a:off x="5715000" y="2781300"/>
            <a:ext cx="762000" cy="10668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346921" y="3389198"/>
            <a:ext cx="6103480" cy="5574007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3389198"/>
            <a:ext cx="6103480" cy="5574007"/>
            <a:chOff x="0" y="0"/>
            <a:chExt cx="15671565" cy="14312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 dirty="0">
                <a:solidFill>
                  <a:srgbClr val="FFF5F0"/>
                </a:solidFill>
                <a:latin typeface="Inter Bold"/>
              </a:rPr>
              <a:t>PROS &amp; CONS OF THE MODEL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9750" y="3909060"/>
            <a:ext cx="4541380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Pros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6425" y="4943654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Fast and highly scalable - works with large datasets on a single machine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27971" y="3909060"/>
            <a:ext cx="4541380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Cons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27971" y="4943654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Difficulty in obtaining the data to visualise the outcome data (Turicreate)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7971" y="5840921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Colloborative Filtering - minority points of view can dominate others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27971" y="6743879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New users may require sufficient data, ie "the cold start problem"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76425" y="6000941"/>
            <a:ext cx="4541380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Flexible - supports a wide range of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76425" y="6766739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Easy to use - focus on the tasks, not the algorithms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27971" y="7620179"/>
            <a:ext cx="4541380" cy="93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Aileron Regular"/>
              </a:rPr>
              <a:t>Needed to create a VM or WSL (Windows Subsystem for Linux) if a Windows user to do local debugging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76425" y="7620179"/>
            <a:ext cx="4541380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Deployment to the IOS ecosystem is ready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22114" y="666750"/>
            <a:ext cx="4940326" cy="514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488825" y="4703054"/>
            <a:ext cx="4770475" cy="50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91282" y="6707268"/>
            <a:ext cx="2957170" cy="205400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28700" y="1414750"/>
            <a:ext cx="6869639" cy="1489505"/>
            <a:chOff x="0" y="0"/>
            <a:chExt cx="9159519" cy="198600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10111"/>
              <a:ext cx="9159519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3A3A"/>
                  </a:solidFill>
                  <a:latin typeface="Inter Thin Bold"/>
                </a:rPr>
                <a:t>HTML / JAVASCRIPT / BOOTSTRAP / CSS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9159519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FRONT END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520203"/>
            <a:ext cx="6869639" cy="212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Built from scratch to include: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CSS Styling and media queries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Javascript call functions, filtering and loading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Successfully Responsive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Recommender working!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263403"/>
            <a:ext cx="6869639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Deployed to GitHub &amp; Heroku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250 plus commits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4693344"/>
            <a:ext cx="4998580" cy="4564956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4693344"/>
            <a:ext cx="4998580" cy="4564956"/>
            <a:chOff x="0" y="0"/>
            <a:chExt cx="15671565" cy="14312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693344"/>
            <a:ext cx="4998580" cy="4564956"/>
            <a:chOff x="0" y="0"/>
            <a:chExt cx="15671565" cy="143120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8296" y="6275395"/>
            <a:ext cx="2479388" cy="140085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14542" y="6034923"/>
            <a:ext cx="2458916" cy="164132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04198" y="6043205"/>
            <a:ext cx="3311623" cy="163304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221449"/>
            <a:ext cx="10614590" cy="237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NICE TO HAVE'S &amp; FURTHER DEVELOPMENT TO INCREASE CUSTOMER SPEND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5875" y="8096250"/>
            <a:ext cx="454138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The model accepts multiple items to improve accuracy, but it isn't represent front end yet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5875" y="4981575"/>
            <a:ext cx="4541380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Shopping Cart &amp; Add Multiple Items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73310" y="4981575"/>
            <a:ext cx="4541380" cy="83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ileron Heavy"/>
              </a:rPr>
              <a:t>Apply continual learning to the Model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89320" y="4981575"/>
            <a:ext cx="4541380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Evaluate the conversion rate / ROI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73310" y="8103525"/>
            <a:ext cx="4541380" cy="6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Aileron Regular"/>
              </a:rPr>
              <a:t>New data to </a:t>
            </a:r>
            <a:r>
              <a:rPr lang="en-US" dirty="0" err="1">
                <a:solidFill>
                  <a:srgbClr val="000000"/>
                </a:solidFill>
                <a:latin typeface="Aileron Regular"/>
              </a:rPr>
              <a:t>optimise</a:t>
            </a:r>
            <a:r>
              <a:rPr lang="en-US" dirty="0">
                <a:solidFill>
                  <a:srgbClr val="000000"/>
                </a:solidFill>
                <a:latin typeface="Aileron Regular"/>
              </a:rPr>
              <a:t> the model to ensure relevance</a:t>
            </a:r>
            <a:endParaRPr lang="en-US" sz="1800" dirty="0">
              <a:solidFill>
                <a:srgbClr val="000000"/>
              </a:solidFill>
              <a:latin typeface="Aileron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89320" y="8096250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Aileron Regular"/>
              </a:rPr>
              <a:t>Evaluate the model when it receives new data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62238" y="3529455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DDA14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7631" y="2268742"/>
            <a:ext cx="11301259" cy="57495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43707" y="4531995"/>
            <a:ext cx="4175443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Aileron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4693344"/>
            <a:ext cx="4998580" cy="4564956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4693344"/>
            <a:ext cx="4998580" cy="4564956"/>
            <a:chOff x="0" y="0"/>
            <a:chExt cx="15671565" cy="14312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693344"/>
            <a:ext cx="4998580" cy="4564956"/>
            <a:chOff x="0" y="0"/>
            <a:chExt cx="15671565" cy="143120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b="44858"/>
          <a:stretch>
            <a:fillRect/>
          </a:stretch>
        </p:blipFill>
        <p:spPr>
          <a:xfrm>
            <a:off x="12690026" y="5040312"/>
            <a:ext cx="4139969" cy="350533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6287" b="7705"/>
          <a:stretch>
            <a:fillRect/>
          </a:stretch>
        </p:blipFill>
        <p:spPr>
          <a:xfrm>
            <a:off x="1495126" y="5040312"/>
            <a:ext cx="4075630" cy="350533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940" t="7693" b="7693"/>
          <a:stretch>
            <a:fillRect/>
          </a:stretch>
        </p:blipFill>
        <p:spPr>
          <a:xfrm>
            <a:off x="7135074" y="5040312"/>
            <a:ext cx="4062409" cy="350533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THE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5449" y="8675550"/>
            <a:ext cx="256508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Amil Walgamage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52552" y="8675550"/>
            <a:ext cx="158289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Jamie Tan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97216" y="8675550"/>
            <a:ext cx="1525588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Tas Tudor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9806138" y="1946041"/>
            <a:ext cx="6542115" cy="639491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810153"/>
            <a:ext cx="6509233" cy="2271777"/>
            <a:chOff x="0" y="0"/>
            <a:chExt cx="8678977" cy="30290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453140"/>
              <a:ext cx="867897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8678977" cy="2133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PROJECT SUMMARY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695316"/>
            <a:ext cx="6311997" cy="554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High Level: </a:t>
            </a: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Machine learning product recommender for wholesale liquor outlets in Iowa USA to increase conversion rates &amp; revenue per customer.</a:t>
            </a:r>
          </a:p>
          <a:p>
            <a:pPr>
              <a:lnSpc>
                <a:spcPts val="3366"/>
              </a:lnSpc>
            </a:pPr>
            <a:endParaRPr lang="en-US" sz="2404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Successfully Completed: </a:t>
            </a: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Built and deployed working machine learning website with a personalised product recommender based on data obtained from Google's machine learning public databases.</a:t>
            </a:r>
          </a:p>
          <a:p>
            <a:pPr>
              <a:lnSpc>
                <a:spcPts val="3366"/>
              </a:lnSpc>
            </a:pPr>
            <a:endParaRPr lang="en-US" sz="2404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According to McKinsey: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165566"/>
            <a:ext cx="1956048" cy="139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8"/>
              </a:lnSpc>
            </a:pPr>
            <a:r>
              <a:rPr lang="en-US" sz="8106">
                <a:solidFill>
                  <a:srgbClr val="DDA146"/>
                </a:solidFill>
                <a:latin typeface="Aileron Regular"/>
              </a:rPr>
              <a:t>35%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1592" y="8459548"/>
            <a:ext cx="5982408" cy="91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3"/>
              </a:lnSpc>
            </a:pPr>
            <a:r>
              <a:rPr lang="en-US" sz="2595">
                <a:solidFill>
                  <a:srgbClr val="000000"/>
                </a:solidFill>
                <a:latin typeface="Aileron Regular"/>
              </a:rPr>
              <a:t>of consumer purchases on Amazon come from product recommendations^.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2812" y="9842500"/>
            <a:ext cx="6332061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ileron Thin"/>
              </a:rPr>
              <a:t>^ https://www.mckinsey.com/industries/retail/our-insights/how-retailers-can-keep-up-with-consumers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3931344"/>
            <a:ext cx="4998580" cy="5326956"/>
            <a:chOff x="0" y="0"/>
            <a:chExt cx="15671565" cy="167010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6701091"/>
            </a:xfrm>
            <a:custGeom>
              <a:avLst/>
              <a:gdLst/>
              <a:ahLst/>
              <a:cxnLst/>
              <a:rect l="l" t="t" r="r" b="b"/>
              <a:pathLst>
                <a:path w="15671566" h="1670109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396291"/>
                  </a:lnTo>
                  <a:cubicBezTo>
                    <a:pt x="0" y="16565201"/>
                    <a:pt x="135890" y="16701091"/>
                    <a:pt x="304800" y="16701091"/>
                  </a:cubicBezTo>
                  <a:lnTo>
                    <a:pt x="15366766" y="16701091"/>
                  </a:lnTo>
                  <a:cubicBezTo>
                    <a:pt x="15535675" y="16701091"/>
                    <a:pt x="15671566" y="16565201"/>
                    <a:pt x="15671566" y="1639629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3864669"/>
            <a:ext cx="4998580" cy="5393631"/>
            <a:chOff x="0" y="0"/>
            <a:chExt cx="15671565" cy="169101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6910131"/>
            </a:xfrm>
            <a:custGeom>
              <a:avLst/>
              <a:gdLst/>
              <a:ahLst/>
              <a:cxnLst/>
              <a:rect l="l" t="t" r="r" b="b"/>
              <a:pathLst>
                <a:path w="15671566" h="1691013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605331"/>
                  </a:lnTo>
                  <a:cubicBezTo>
                    <a:pt x="0" y="16774241"/>
                    <a:pt x="135890" y="16910131"/>
                    <a:pt x="304800" y="16910131"/>
                  </a:cubicBezTo>
                  <a:lnTo>
                    <a:pt x="15366766" y="16910131"/>
                  </a:lnTo>
                  <a:cubicBezTo>
                    <a:pt x="15535675" y="16910131"/>
                    <a:pt x="15671566" y="16774241"/>
                    <a:pt x="15671566" y="1660533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864669"/>
            <a:ext cx="4998580" cy="5393631"/>
            <a:chOff x="0" y="0"/>
            <a:chExt cx="15671565" cy="169101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6910131"/>
            </a:xfrm>
            <a:custGeom>
              <a:avLst/>
              <a:gdLst/>
              <a:ahLst/>
              <a:cxnLst/>
              <a:rect l="l" t="t" r="r" b="b"/>
              <a:pathLst>
                <a:path w="15671566" h="1691013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605331"/>
                  </a:lnTo>
                  <a:cubicBezTo>
                    <a:pt x="0" y="16774241"/>
                    <a:pt x="135890" y="16910131"/>
                    <a:pt x="304800" y="16910131"/>
                  </a:cubicBezTo>
                  <a:lnTo>
                    <a:pt x="15366766" y="16910131"/>
                  </a:lnTo>
                  <a:cubicBezTo>
                    <a:pt x="15535675" y="16910131"/>
                    <a:pt x="15671566" y="16774241"/>
                    <a:pt x="15671566" y="1660533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50585" y="4369496"/>
            <a:ext cx="2354810" cy="65590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31611" b="15053"/>
          <a:stretch>
            <a:fillRect/>
          </a:stretch>
        </p:blipFill>
        <p:spPr>
          <a:xfrm>
            <a:off x="13724234" y="4428545"/>
            <a:ext cx="2061815" cy="68100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b="5084"/>
          <a:stretch>
            <a:fillRect/>
          </a:stretch>
        </p:blipFill>
        <p:spPr>
          <a:xfrm>
            <a:off x="8306934" y="4428545"/>
            <a:ext cx="1674133" cy="68100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612585"/>
            <a:ext cx="16230600" cy="158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THE DATA - IOWA WHOLESALE LIQUOR RETAIL SALES 2012 - 2020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8067" y="5212080"/>
            <a:ext cx="457984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Contains every wholesale purchase of liquor in the State of Iowa since 2012.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8067" y="5974744"/>
            <a:ext cx="45798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State controls the wholesale distribution.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8067" y="6556722"/>
            <a:ext cx="45798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Contains the following details: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8067" y="7151082"/>
            <a:ext cx="4579845" cy="159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Store details and location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The brands purchased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Dates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Invoice numbers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Quantity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07637" y="5372100"/>
            <a:ext cx="450194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Very large data set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07637" y="5966460"/>
            <a:ext cx="450194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Ideally wanted consumer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07637" y="6529333"/>
            <a:ext cx="450194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Images of products not in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07637" y="7104643"/>
            <a:ext cx="4501941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Finding and using the appropriate Machine Learning Models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84694" y="5974744"/>
            <a:ext cx="4540893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Used Google's BigQuery to query the data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89563" y="6556722"/>
            <a:ext cx="4540893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Scraped the images from the State of Iowa's Alcoholic Beverages Division website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84694" y="7424683"/>
            <a:ext cx="4540893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Found a popular Machine Learning Model - "Turicreate" (an Apple Open Source library)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07637" y="8752986"/>
            <a:ext cx="4540893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Virtual Environment Required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82297" y="3956111"/>
            <a:ext cx="289138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THE DATA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75822" y="3956111"/>
            <a:ext cx="333635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CHALLENGES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775892" y="3956111"/>
            <a:ext cx="195849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SOLULTIONS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07637" y="7944028"/>
            <a:ext cx="4501941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FC0012"/>
                </a:solidFill>
                <a:latin typeface="Aileron Regular"/>
              </a:rPr>
              <a:t>Visualising</a:t>
            </a:r>
            <a:r>
              <a:rPr lang="en-US" sz="1800" dirty="0">
                <a:solidFill>
                  <a:srgbClr val="FC0012"/>
                </a:solidFill>
                <a:latin typeface="Aileron Regular"/>
              </a:rPr>
              <a:t> the machine learning results data</a:t>
            </a: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D1690027-F401-46D9-913F-9C6474E15A7D}"/>
              </a:ext>
            </a:extLst>
          </p:cNvPr>
          <p:cNvSpPr txBox="1"/>
          <p:nvPr/>
        </p:nvSpPr>
        <p:spPr>
          <a:xfrm>
            <a:off x="12480977" y="5411644"/>
            <a:ext cx="4540893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Google </a:t>
            </a:r>
            <a:r>
              <a:rPr lang="en-US" sz="1800" dirty="0" err="1">
                <a:solidFill>
                  <a:srgbClr val="3A3A3A"/>
                </a:solidFill>
                <a:latin typeface="Aileron Regular"/>
              </a:rPr>
              <a:t>Colab</a:t>
            </a:r>
            <a:r>
              <a:rPr lang="en-US" sz="1800" dirty="0">
                <a:solidFill>
                  <a:srgbClr val="3A3A3A"/>
                </a:solidFill>
                <a:latin typeface="Aileron Regular"/>
              </a:rPr>
              <a:t> solved VM issue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225305"/>
            <a:ext cx="9927690" cy="61551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74150" y="1028700"/>
            <a:ext cx="8185150" cy="76735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76325"/>
            <a:ext cx="6423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DDA146"/>
                </a:solidFill>
                <a:latin typeface="Inter Bold"/>
              </a:rPr>
              <a:t>THE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083997"/>
            <a:ext cx="6423590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>
                <a:solidFill>
                  <a:srgbClr val="DDA146"/>
                </a:solidFill>
                <a:latin typeface="Inter Bold"/>
              </a:rPr>
              <a:t>GOOGLE CLOUD PLATFORM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3931344"/>
            <a:ext cx="4998580" cy="5326956"/>
            <a:chOff x="0" y="0"/>
            <a:chExt cx="15671565" cy="167010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6701091"/>
            </a:xfrm>
            <a:custGeom>
              <a:avLst/>
              <a:gdLst/>
              <a:ahLst/>
              <a:cxnLst/>
              <a:rect l="l" t="t" r="r" b="b"/>
              <a:pathLst>
                <a:path w="15671566" h="1670109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396291"/>
                  </a:lnTo>
                  <a:cubicBezTo>
                    <a:pt x="0" y="16565201"/>
                    <a:pt x="135890" y="16701091"/>
                    <a:pt x="304800" y="16701091"/>
                  </a:cubicBezTo>
                  <a:lnTo>
                    <a:pt x="15366766" y="16701091"/>
                  </a:lnTo>
                  <a:cubicBezTo>
                    <a:pt x="15535675" y="16701091"/>
                    <a:pt x="15671566" y="16565201"/>
                    <a:pt x="15671566" y="1639629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596211" y="3864669"/>
            <a:ext cx="4998580" cy="5393631"/>
            <a:chOff x="0" y="0"/>
            <a:chExt cx="15671565" cy="169101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6910131"/>
            </a:xfrm>
            <a:custGeom>
              <a:avLst/>
              <a:gdLst/>
              <a:ahLst/>
              <a:cxnLst/>
              <a:rect l="l" t="t" r="r" b="b"/>
              <a:pathLst>
                <a:path w="15671566" h="1691013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605331"/>
                  </a:lnTo>
                  <a:cubicBezTo>
                    <a:pt x="0" y="16774241"/>
                    <a:pt x="135890" y="16910131"/>
                    <a:pt x="304800" y="16910131"/>
                  </a:cubicBezTo>
                  <a:lnTo>
                    <a:pt x="15366766" y="16910131"/>
                  </a:lnTo>
                  <a:cubicBezTo>
                    <a:pt x="15535675" y="16910131"/>
                    <a:pt x="15671566" y="16774241"/>
                    <a:pt x="15671566" y="1660533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864669"/>
            <a:ext cx="4998580" cy="5393631"/>
            <a:chOff x="0" y="0"/>
            <a:chExt cx="15671565" cy="169101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6910131"/>
            </a:xfrm>
            <a:custGeom>
              <a:avLst/>
              <a:gdLst/>
              <a:ahLst/>
              <a:cxnLst/>
              <a:rect l="l" t="t" r="r" b="b"/>
              <a:pathLst>
                <a:path w="15671566" h="1691013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605331"/>
                  </a:lnTo>
                  <a:cubicBezTo>
                    <a:pt x="0" y="16774241"/>
                    <a:pt x="135890" y="16910131"/>
                    <a:pt x="304800" y="16910131"/>
                  </a:cubicBezTo>
                  <a:lnTo>
                    <a:pt x="15366766" y="16910131"/>
                  </a:lnTo>
                  <a:cubicBezTo>
                    <a:pt x="15535675" y="16910131"/>
                    <a:pt x="15671566" y="16774241"/>
                    <a:pt x="15671566" y="1660533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76191" y="5349240"/>
            <a:ext cx="4229615" cy="293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Total number of transactions: </a:t>
            </a:r>
            <a:r>
              <a:rPr lang="en-US" sz="1800" dirty="0">
                <a:solidFill>
                  <a:srgbClr val="DDA146"/>
                </a:solidFill>
                <a:latin typeface="Aileron Regular"/>
              </a:rPr>
              <a:t>446,139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0182" y="3984680"/>
            <a:ext cx="3735615" cy="83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ileron Heavy"/>
              </a:rPr>
              <a:t>RECORDS FROM 1 JANUARY 2020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335381"/>
            <a:ext cx="10614590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FFF5F0"/>
                </a:solidFill>
                <a:latin typeface="Inter Bold"/>
              </a:rPr>
              <a:t>EXPLORATORY DATA ANALYSIS (EDA)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6192" y="6134764"/>
            <a:ext cx="4162608" cy="293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Total number unique customers: </a:t>
            </a:r>
            <a:r>
              <a:rPr lang="en-US" sz="1800" dirty="0">
                <a:solidFill>
                  <a:srgbClr val="DDA146"/>
                </a:solidFill>
                <a:latin typeface="Aileron Regular"/>
              </a:rPr>
              <a:t>1,841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6192" y="6991062"/>
            <a:ext cx="4086408" cy="293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Total number unique products: </a:t>
            </a:r>
            <a:r>
              <a:rPr lang="en-US" sz="1800" dirty="0">
                <a:solidFill>
                  <a:srgbClr val="DDA146"/>
                </a:solidFill>
                <a:latin typeface="Aileron Regular"/>
              </a:rPr>
              <a:t>3,846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79195" y="4015160"/>
            <a:ext cx="373561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CUSTOMER LISTING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62766" y="4892040"/>
            <a:ext cx="354162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Stores of various sizes. eg </a:t>
            </a:r>
            <a:r>
              <a:rPr lang="en-US" sz="1800" dirty="0" err="1">
                <a:solidFill>
                  <a:srgbClr val="3A3A3A"/>
                </a:solidFill>
                <a:latin typeface="Aileron Regular"/>
              </a:rPr>
              <a:t>Walmarts</a:t>
            </a:r>
            <a:r>
              <a:rPr lang="en-US" sz="1800" dirty="0">
                <a:solidFill>
                  <a:srgbClr val="3A3A3A"/>
                </a:solidFill>
                <a:latin typeface="Aileron Regular"/>
              </a:rPr>
              <a:t>, Costco to mini-stores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79195" y="6716742"/>
            <a:ext cx="3638618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Volumes can exceed </a:t>
            </a:r>
            <a:r>
              <a:rPr lang="en-US" sz="1800">
                <a:solidFill>
                  <a:srgbClr val="DDA146"/>
                </a:solidFill>
                <a:latin typeface="Aileron Regular"/>
              </a:rPr>
              <a:t>300,000</a:t>
            </a:r>
            <a:r>
              <a:rPr lang="en-US" sz="1800">
                <a:solidFill>
                  <a:srgbClr val="3A3A3A"/>
                </a:solidFill>
                <a:latin typeface="Aileron Regular"/>
              </a:rPr>
              <a:t> litres purchased per store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79195" y="7713524"/>
            <a:ext cx="354162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Some stores have made over </a:t>
            </a:r>
            <a:r>
              <a:rPr lang="en-US" sz="1800" dirty="0">
                <a:solidFill>
                  <a:srgbClr val="DDA146"/>
                </a:solidFill>
                <a:latin typeface="Aileron Regular"/>
              </a:rPr>
              <a:t>1,750</a:t>
            </a:r>
            <a:r>
              <a:rPr lang="en-US" sz="1800" dirty="0">
                <a:solidFill>
                  <a:srgbClr val="3A3A3A"/>
                </a:solidFill>
                <a:latin typeface="Aileron Regular"/>
              </a:rPr>
              <a:t> purchases since 1 January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62766" y="5814724"/>
            <a:ext cx="354162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Each store of a large customer has it's own store ID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92202" y="4015160"/>
            <a:ext cx="373561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OTHER EDA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8B3EE1E6-5710-45E3-A6F2-24DA3011A857}"/>
              </a:ext>
            </a:extLst>
          </p:cNvPr>
          <p:cNvSpPr txBox="1"/>
          <p:nvPr/>
        </p:nvSpPr>
        <p:spPr>
          <a:xfrm>
            <a:off x="12989199" y="4881869"/>
            <a:ext cx="3541620" cy="6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Checked and cleaned for any null or duplicate values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A5616D1D-A4A7-4C79-9963-0A9A9006D20D}"/>
              </a:ext>
            </a:extLst>
          </p:cNvPr>
          <p:cNvSpPr txBox="1"/>
          <p:nvPr/>
        </p:nvSpPr>
        <p:spPr>
          <a:xfrm>
            <a:off x="12989199" y="5875884"/>
            <a:ext cx="354162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Removed un-wanted columns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70B1F82D-925C-4A8A-A369-857C99695C8C}"/>
              </a:ext>
            </a:extLst>
          </p:cNvPr>
          <p:cNvSpPr txBox="1"/>
          <p:nvPr/>
        </p:nvSpPr>
        <p:spPr>
          <a:xfrm>
            <a:off x="12966408" y="6711160"/>
            <a:ext cx="3541620" cy="6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Data was relatively clean for our purposes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6951B837-B783-4326-A3AF-26F24E8BCB6A}"/>
              </a:ext>
            </a:extLst>
          </p:cNvPr>
          <p:cNvSpPr txBox="1"/>
          <p:nvPr/>
        </p:nvSpPr>
        <p:spPr>
          <a:xfrm>
            <a:off x="12892202" y="7750105"/>
            <a:ext cx="3541620" cy="6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Outliers were not removed as data was </a:t>
            </a:r>
            <a:r>
              <a:rPr lang="en-US" sz="1800" dirty="0" err="1">
                <a:solidFill>
                  <a:srgbClr val="3A3A3A"/>
                </a:solidFill>
                <a:latin typeface="Aileron Regular"/>
              </a:rPr>
              <a:t>normalised</a:t>
            </a:r>
            <a:endParaRPr lang="en-US" sz="1800" dirty="0">
              <a:solidFill>
                <a:srgbClr val="3A3A3A"/>
              </a:solidFill>
              <a:latin typeface="Aileron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6700" y="3276600"/>
            <a:ext cx="18821400" cy="7467600"/>
          </a:xfrm>
          <a:prstGeom prst="rect">
            <a:avLst/>
          </a:prstGeom>
          <a:solidFill>
            <a:srgbClr val="DDA146">
              <a:alpha val="8980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4" name="AutoShape 4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6" name="AutoShape 6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7620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8" name="AutoShape 8"/>
          <p:cNvSpPr/>
          <p:nvPr/>
        </p:nvSpPr>
        <p:spPr>
          <a:xfrm>
            <a:off x="764821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9" name="AutoShape 9"/>
          <p:cNvSpPr/>
          <p:nvPr/>
        </p:nvSpPr>
        <p:spPr>
          <a:xfrm>
            <a:off x="49911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0" name="AutoShape 10"/>
          <p:cNvSpPr/>
          <p:nvPr/>
        </p:nvSpPr>
        <p:spPr>
          <a:xfrm>
            <a:off x="4993921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11" name="AutoShape 11"/>
          <p:cNvSpPr/>
          <p:nvPr/>
        </p:nvSpPr>
        <p:spPr>
          <a:xfrm>
            <a:off x="92202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2" name="AutoShape 12"/>
          <p:cNvSpPr/>
          <p:nvPr/>
        </p:nvSpPr>
        <p:spPr>
          <a:xfrm>
            <a:off x="9220200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13" name="AutoShape 13"/>
          <p:cNvSpPr/>
          <p:nvPr/>
        </p:nvSpPr>
        <p:spPr>
          <a:xfrm>
            <a:off x="134493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4" name="AutoShape 14"/>
          <p:cNvSpPr/>
          <p:nvPr/>
        </p:nvSpPr>
        <p:spPr>
          <a:xfrm>
            <a:off x="13449300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 t="18248" r="1032" b="24977"/>
          <a:stretch>
            <a:fillRect/>
          </a:stretch>
        </p:blipFill>
        <p:spPr>
          <a:xfrm>
            <a:off x="5301712" y="3411591"/>
            <a:ext cx="1066429" cy="61176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57075" y="4199212"/>
            <a:ext cx="1462860" cy="58514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 l="24141" r="21085"/>
          <a:stretch>
            <a:fillRect/>
          </a:stretch>
        </p:blipFill>
        <p:spPr>
          <a:xfrm>
            <a:off x="5557055" y="4177863"/>
            <a:ext cx="639794" cy="62784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31378" y="3473025"/>
            <a:ext cx="1829658" cy="102343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449300" y="6975822"/>
            <a:ext cx="2170147" cy="141602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t="34461" b="32068"/>
          <a:stretch>
            <a:fillRect/>
          </a:stretch>
        </p:blipFill>
        <p:spPr>
          <a:xfrm>
            <a:off x="9994900" y="7497956"/>
            <a:ext cx="2527299" cy="84589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31078" y="3473025"/>
            <a:ext cx="1114853" cy="45012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200326" y="6609011"/>
            <a:ext cx="1340014" cy="59071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38897" y="6573975"/>
            <a:ext cx="3133676" cy="8728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107734" y="4951954"/>
            <a:ext cx="1730559" cy="73448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131507" y="4832533"/>
            <a:ext cx="2229400" cy="946199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rcRect t="35418" b="26946"/>
          <a:stretch>
            <a:fillRect/>
          </a:stretch>
        </p:blipFill>
        <p:spPr>
          <a:xfrm>
            <a:off x="15450961" y="7250215"/>
            <a:ext cx="1990050" cy="74895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257075" y="8247153"/>
            <a:ext cx="1558273" cy="87263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4183401" y="4496464"/>
            <a:ext cx="2608498" cy="76160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rcRect l="19267" t="7712" r="12499" b="16578"/>
          <a:stretch>
            <a:fillRect/>
          </a:stretch>
        </p:blipFill>
        <p:spPr>
          <a:xfrm>
            <a:off x="5557055" y="6558522"/>
            <a:ext cx="1065629" cy="69169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634981" y="3923147"/>
            <a:ext cx="2356554" cy="145615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5530209" y="7536565"/>
            <a:ext cx="1119320" cy="48130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5224590" y="8423281"/>
            <a:ext cx="1772804" cy="39645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rcRect l="10769" t="38912" r="16310" b="38938"/>
          <a:stretch>
            <a:fillRect/>
          </a:stretch>
        </p:blipFill>
        <p:spPr>
          <a:xfrm>
            <a:off x="7177889" y="7497003"/>
            <a:ext cx="1362450" cy="551801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0725661" y="6131842"/>
            <a:ext cx="1065778" cy="110015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7641671" y="5037891"/>
            <a:ext cx="693668" cy="71604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6663009" y="5732853"/>
            <a:ext cx="668771" cy="668771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55321" y="2066925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SOURCES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87242" y="1522889"/>
            <a:ext cx="3690058" cy="160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TOOLS &amp; MACHINE LEARNING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13521" y="2066925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WEB APP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605932" y="1853581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VISUALISATIONS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868495" y="3539490"/>
            <a:ext cx="3238310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u="sng">
                <a:solidFill>
                  <a:srgbClr val="000000"/>
                </a:solidFill>
                <a:latin typeface="Aileron Heavy"/>
              </a:rPr>
              <a:t>CHARTING TOOLS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42621" y="5547808"/>
            <a:ext cx="3616679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u="sng">
                <a:solidFill>
                  <a:srgbClr val="000000"/>
                </a:solidFill>
                <a:latin typeface="Aileron Heavy"/>
              </a:rPr>
              <a:t>DESIGN &amp; FRONT END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38725" y="400050"/>
            <a:ext cx="821055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5F0"/>
                </a:solidFill>
                <a:latin typeface="Aileron Heavy"/>
              </a:rPr>
              <a:t>THE TOOLBOX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24421" y="2064854"/>
            <a:ext cx="3608673" cy="153158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63020" y="4059402"/>
            <a:ext cx="2731475" cy="152788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28700" y="1414750"/>
            <a:ext cx="8182580" cy="1489505"/>
            <a:chOff x="0" y="0"/>
            <a:chExt cx="10910107" cy="198600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10111"/>
              <a:ext cx="1091010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10910107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THE ARCHITECTURE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98215" y="6179110"/>
            <a:ext cx="2061085" cy="2127572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9E33436-E0DE-493F-85CA-64F5D0E5D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43" y="2688293"/>
            <a:ext cx="8791575" cy="6616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76695" y="4102565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DDA1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728340" y="1811298"/>
            <a:ext cx="1628020" cy="998593"/>
            <a:chOff x="0" y="0"/>
            <a:chExt cx="2170693" cy="1331458"/>
          </a:xfrm>
        </p:grpSpPr>
        <p:grpSp>
          <p:nvGrpSpPr>
            <p:cNvPr id="10" name="Group 10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87136" y="231389"/>
              <a:ext cx="8058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Load 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Page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84808" y="1811298"/>
            <a:ext cx="1628020" cy="998593"/>
            <a:chOff x="0" y="0"/>
            <a:chExt cx="2170693" cy="1331458"/>
          </a:xfrm>
        </p:grpSpPr>
        <p:grpSp>
          <p:nvGrpSpPr>
            <p:cNvPr id="15" name="Group 15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08304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Select  Existing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65984" y="1811298"/>
            <a:ext cx="1628020" cy="998593"/>
            <a:chOff x="0" y="0"/>
            <a:chExt cx="2170693" cy="1331458"/>
          </a:xfrm>
        </p:grpSpPr>
        <p:grpSp>
          <p:nvGrpSpPr>
            <p:cNvPr id="20" name="Group 20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207736" y="465069"/>
              <a:ext cx="1288415" cy="36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Call Flask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706574" y="1811298"/>
            <a:ext cx="1625077" cy="998593"/>
            <a:chOff x="0" y="0"/>
            <a:chExt cx="2166770" cy="1331458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166770" cy="1331458"/>
              <a:chOff x="0" y="0"/>
              <a:chExt cx="2560104" cy="1573158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560104" cy="1573158"/>
              </a:xfrm>
              <a:custGeom>
                <a:avLst/>
                <a:gdLst/>
                <a:ahLst/>
                <a:cxnLst/>
                <a:rect l="l" t="t" r="r" b="b"/>
                <a:pathLst>
                  <a:path w="2560104" h="1573158">
                    <a:moveTo>
                      <a:pt x="0" y="0"/>
                    </a:moveTo>
                    <a:lnTo>
                      <a:pt x="2560104" y="0"/>
                    </a:lnTo>
                    <a:lnTo>
                      <a:pt x="2560104" y="1573158"/>
                    </a:lnTo>
                    <a:lnTo>
                      <a:pt x="0" y="1573158"/>
                    </a:ln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0" y="465069"/>
              <a:ext cx="2166770" cy="36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3A3A3A"/>
                  </a:solidFill>
                  <a:latin typeface="Aileron Heavy Bold"/>
                </a:rPr>
                <a:t>CUSTOMER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9684808" y="3303795"/>
            <a:ext cx="1628020" cy="998593"/>
            <a:chOff x="0" y="0"/>
            <a:chExt cx="2170693" cy="1331458"/>
          </a:xfrm>
        </p:grpSpPr>
        <p:grpSp>
          <p:nvGrpSpPr>
            <p:cNvPr id="56" name="Group 56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208304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Select  New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665984" y="3303795"/>
            <a:ext cx="1628020" cy="998593"/>
            <a:chOff x="0" y="0"/>
            <a:chExt cx="2170693" cy="1331458"/>
          </a:xfrm>
        </p:grpSpPr>
        <p:grpSp>
          <p:nvGrpSpPr>
            <p:cNvPr id="61" name="Group 61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64" name="TextBox 64"/>
            <p:cNvSpPr txBox="1"/>
            <p:nvPr/>
          </p:nvSpPr>
          <p:spPr>
            <a:xfrm>
              <a:off x="207736" y="465069"/>
              <a:ext cx="1288415" cy="36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Call Flask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3647161" y="1811298"/>
            <a:ext cx="1628020" cy="998593"/>
            <a:chOff x="0" y="0"/>
            <a:chExt cx="2170693" cy="1331458"/>
          </a:xfrm>
        </p:grpSpPr>
        <p:grpSp>
          <p:nvGrpSpPr>
            <p:cNvPr id="66" name="Group 66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69" name="TextBox 69"/>
            <p:cNvSpPr txBox="1"/>
            <p:nvPr/>
          </p:nvSpPr>
          <p:spPr>
            <a:xfrm>
              <a:off x="162436" y="85762"/>
              <a:ext cx="1288415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Returns Model Outcome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3647161" y="3303795"/>
            <a:ext cx="1628020" cy="998593"/>
            <a:chOff x="0" y="0"/>
            <a:chExt cx="2170693" cy="1331458"/>
          </a:xfrm>
        </p:grpSpPr>
        <p:grpSp>
          <p:nvGrpSpPr>
            <p:cNvPr id="71" name="Group 71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73" name="Freeform 73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74" name="TextBox 74"/>
            <p:cNvSpPr txBox="1"/>
            <p:nvPr/>
          </p:nvSpPr>
          <p:spPr>
            <a:xfrm>
              <a:off x="162436" y="85762"/>
              <a:ext cx="1288415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Returns Model Outcome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5628337" y="1811298"/>
            <a:ext cx="1628020" cy="998593"/>
            <a:chOff x="0" y="0"/>
            <a:chExt cx="2170693" cy="1331458"/>
          </a:xfrm>
        </p:grpSpPr>
        <p:grpSp>
          <p:nvGrpSpPr>
            <p:cNvPr id="76" name="Group 76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FFF5F0"/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</p:grpSp>
        <p:sp>
          <p:nvSpPr>
            <p:cNvPr id="79" name="TextBox 79"/>
            <p:cNvSpPr txBox="1"/>
            <p:nvPr/>
          </p:nvSpPr>
          <p:spPr>
            <a:xfrm>
              <a:off x="233420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3A3A3A"/>
                  </a:solidFill>
                  <a:latin typeface="Aileron Heavy"/>
                </a:rPr>
                <a:t>Front End App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5728340" y="5452253"/>
            <a:ext cx="1628020" cy="998593"/>
            <a:chOff x="0" y="0"/>
            <a:chExt cx="2170693" cy="1331458"/>
          </a:xfrm>
        </p:grpSpPr>
        <p:grpSp>
          <p:nvGrpSpPr>
            <p:cNvPr id="81" name="Group 81"/>
            <p:cNvGrpSpPr/>
            <p:nvPr/>
          </p:nvGrpSpPr>
          <p:grpSpPr>
            <a:xfrm>
              <a:off x="0" y="0"/>
              <a:ext cx="2170693" cy="1331458"/>
              <a:chOff x="0" y="0"/>
              <a:chExt cx="2560104" cy="1570314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2560104" cy="1570314"/>
              </a:xfrm>
              <a:custGeom>
                <a:avLst/>
                <a:gdLst/>
                <a:ahLst/>
                <a:cxnLst/>
                <a:rect l="l" t="t" r="r" b="b"/>
                <a:pathLst>
                  <a:path w="2560104" h="1570314">
                    <a:moveTo>
                      <a:pt x="0" y="0"/>
                    </a:moveTo>
                    <a:lnTo>
                      <a:pt x="2560104" y="0"/>
                    </a:lnTo>
                    <a:lnTo>
                      <a:pt x="2560104" y="1570314"/>
                    </a:lnTo>
                    <a:lnTo>
                      <a:pt x="0" y="1570314"/>
                    </a:ln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83" name="TextBox 83"/>
            <p:cNvSpPr txBox="1"/>
            <p:nvPr/>
          </p:nvSpPr>
          <p:spPr>
            <a:xfrm>
              <a:off x="0" y="328409"/>
              <a:ext cx="2170693" cy="646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3"/>
                </a:lnSpc>
              </a:pPr>
              <a:r>
                <a:rPr lang="en-US" sz="1402" dirty="0">
                  <a:solidFill>
                    <a:srgbClr val="3A3A3A"/>
                  </a:solidFill>
                  <a:latin typeface="Aileron Heavy Bold"/>
                </a:rPr>
                <a:t>PRODUCT - NEW CUSTOMER</a:t>
              </a: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7706574" y="5452253"/>
            <a:ext cx="1628020" cy="998593"/>
            <a:chOff x="0" y="0"/>
            <a:chExt cx="2170693" cy="1331458"/>
          </a:xfrm>
        </p:grpSpPr>
        <p:grpSp>
          <p:nvGrpSpPr>
            <p:cNvPr id="85" name="Group 85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87" name="Freeform 87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88" name="TextBox 88"/>
            <p:cNvSpPr txBox="1"/>
            <p:nvPr/>
          </p:nvSpPr>
          <p:spPr>
            <a:xfrm>
              <a:off x="160078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Select Product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 rot="5400000">
            <a:off x="11983640" y="5141493"/>
            <a:ext cx="998593" cy="1628020"/>
            <a:chOff x="0" y="0"/>
            <a:chExt cx="5080000" cy="8281990"/>
          </a:xfrm>
        </p:grpSpPr>
        <p:sp>
          <p:nvSpPr>
            <p:cNvPr id="90" name="Freeform 90"/>
            <p:cNvSpPr/>
            <p:nvPr/>
          </p:nvSpPr>
          <p:spPr>
            <a:xfrm>
              <a:off x="0" y="1243330"/>
              <a:ext cx="5080000" cy="7038661"/>
            </a:xfrm>
            <a:custGeom>
              <a:avLst/>
              <a:gdLst/>
              <a:ahLst/>
              <a:cxnLst/>
              <a:rect l="l" t="t" r="r" b="b"/>
              <a:pathLst>
                <a:path w="5080000" h="7038661">
                  <a:moveTo>
                    <a:pt x="5080000" y="1466850"/>
                  </a:moveTo>
                  <a:lnTo>
                    <a:pt x="5080000" y="7038661"/>
                  </a:lnTo>
                  <a:lnTo>
                    <a:pt x="0" y="7038661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id="91" name="Freeform 91"/>
            <p:cNvSpPr/>
            <p:nvPr/>
          </p:nvSpPr>
          <p:spPr>
            <a:xfrm>
              <a:off x="0" y="0"/>
              <a:ext cx="5080000" cy="2710180"/>
            </a:xfrm>
            <a:custGeom>
              <a:avLst/>
              <a:gdLst/>
              <a:ahLst/>
              <a:cxnLst/>
              <a:rect l="l" t="t" r="r" b="b"/>
              <a:pathLst>
                <a:path w="5080000" h="271018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9687750" y="5452253"/>
            <a:ext cx="1628020" cy="998593"/>
            <a:chOff x="0" y="0"/>
            <a:chExt cx="2170693" cy="1331458"/>
          </a:xfrm>
        </p:grpSpPr>
        <p:grpSp>
          <p:nvGrpSpPr>
            <p:cNvPr id="93" name="Group 93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95" name="Freeform 95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96" name="TextBox 96"/>
            <p:cNvSpPr txBox="1"/>
            <p:nvPr/>
          </p:nvSpPr>
          <p:spPr>
            <a:xfrm>
              <a:off x="169636" y="465069"/>
              <a:ext cx="1288415" cy="36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Call API</a:t>
              </a:r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13650103" y="5448300"/>
            <a:ext cx="1628020" cy="998593"/>
            <a:chOff x="0" y="0"/>
            <a:chExt cx="2170693" cy="1331458"/>
          </a:xfrm>
        </p:grpSpPr>
        <p:grpSp>
          <p:nvGrpSpPr>
            <p:cNvPr id="98" name="Group 98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100" name="Freeform 100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101" name="TextBox 101"/>
            <p:cNvSpPr txBox="1"/>
            <p:nvPr/>
          </p:nvSpPr>
          <p:spPr>
            <a:xfrm>
              <a:off x="162436" y="85762"/>
              <a:ext cx="1288415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Returns Model Outcome</a:t>
              </a:r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5628338" y="5425100"/>
            <a:ext cx="1628020" cy="998593"/>
            <a:chOff x="0" y="0"/>
            <a:chExt cx="2170693" cy="1331458"/>
          </a:xfrm>
        </p:grpSpPr>
        <p:grpSp>
          <p:nvGrpSpPr>
            <p:cNvPr id="103" name="Group 103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FFF5F0"/>
              </a:solidFill>
            </p:spPr>
          </p:sp>
          <p:sp>
            <p:nvSpPr>
              <p:cNvPr id="105" name="Freeform 105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</p:grpSp>
        <p:sp>
          <p:nvSpPr>
            <p:cNvPr id="106" name="TextBox 106"/>
            <p:cNvSpPr txBox="1"/>
            <p:nvPr/>
          </p:nvSpPr>
          <p:spPr>
            <a:xfrm>
              <a:off x="233420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3A3A3A"/>
                  </a:solidFill>
                  <a:latin typeface="Aileron Heavy"/>
                </a:rPr>
                <a:t>Front End App</a:t>
              </a:r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7356360" y="2184721"/>
            <a:ext cx="353157" cy="251746"/>
            <a:chOff x="0" y="0"/>
            <a:chExt cx="602179" cy="429260"/>
          </a:xfrm>
        </p:grpSpPr>
        <p:sp>
          <p:nvSpPr>
            <p:cNvPr id="108" name="Freeform 108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09" name="Group 109"/>
          <p:cNvGrpSpPr/>
          <p:nvPr/>
        </p:nvGrpSpPr>
        <p:grpSpPr>
          <a:xfrm>
            <a:off x="9331651" y="2184721"/>
            <a:ext cx="353157" cy="251746"/>
            <a:chOff x="0" y="0"/>
            <a:chExt cx="602179" cy="429260"/>
          </a:xfrm>
        </p:grpSpPr>
        <p:sp>
          <p:nvSpPr>
            <p:cNvPr id="110" name="Freeform 110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13" name="Group 113"/>
          <p:cNvGrpSpPr/>
          <p:nvPr/>
        </p:nvGrpSpPr>
        <p:grpSpPr>
          <a:xfrm>
            <a:off x="7359302" y="5829630"/>
            <a:ext cx="353157" cy="251746"/>
            <a:chOff x="0" y="0"/>
            <a:chExt cx="602179" cy="429260"/>
          </a:xfrm>
        </p:grpSpPr>
        <p:sp>
          <p:nvSpPr>
            <p:cNvPr id="114" name="Freeform 114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15" name="Group 115"/>
          <p:cNvGrpSpPr/>
          <p:nvPr/>
        </p:nvGrpSpPr>
        <p:grpSpPr>
          <a:xfrm>
            <a:off x="11312828" y="2184721"/>
            <a:ext cx="353157" cy="251746"/>
            <a:chOff x="0" y="0"/>
            <a:chExt cx="602179" cy="429260"/>
          </a:xfrm>
        </p:grpSpPr>
        <p:sp>
          <p:nvSpPr>
            <p:cNvPr id="116" name="Freeform 116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17" name="Group 117"/>
          <p:cNvGrpSpPr/>
          <p:nvPr/>
        </p:nvGrpSpPr>
        <p:grpSpPr>
          <a:xfrm>
            <a:off x="13294004" y="2184721"/>
            <a:ext cx="353157" cy="251746"/>
            <a:chOff x="0" y="0"/>
            <a:chExt cx="602179" cy="429260"/>
          </a:xfrm>
        </p:grpSpPr>
        <p:sp>
          <p:nvSpPr>
            <p:cNvPr id="118" name="Freeform 118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19" name="Group 119"/>
          <p:cNvGrpSpPr/>
          <p:nvPr/>
        </p:nvGrpSpPr>
        <p:grpSpPr>
          <a:xfrm>
            <a:off x="11312828" y="3677219"/>
            <a:ext cx="353157" cy="251746"/>
            <a:chOff x="0" y="0"/>
            <a:chExt cx="602179" cy="429260"/>
          </a:xfrm>
        </p:grpSpPr>
        <p:sp>
          <p:nvSpPr>
            <p:cNvPr id="120" name="Freeform 120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21" name="Group 121"/>
          <p:cNvGrpSpPr/>
          <p:nvPr/>
        </p:nvGrpSpPr>
        <p:grpSpPr>
          <a:xfrm>
            <a:off x="13294004" y="3677219"/>
            <a:ext cx="353157" cy="251746"/>
            <a:chOff x="0" y="0"/>
            <a:chExt cx="602179" cy="429260"/>
          </a:xfrm>
        </p:grpSpPr>
        <p:sp>
          <p:nvSpPr>
            <p:cNvPr id="122" name="Freeform 122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25" name="Group 125"/>
          <p:cNvGrpSpPr/>
          <p:nvPr/>
        </p:nvGrpSpPr>
        <p:grpSpPr>
          <a:xfrm>
            <a:off x="9334594" y="5829630"/>
            <a:ext cx="353157" cy="251746"/>
            <a:chOff x="0" y="0"/>
            <a:chExt cx="602179" cy="429260"/>
          </a:xfrm>
        </p:grpSpPr>
        <p:sp>
          <p:nvSpPr>
            <p:cNvPr id="126" name="Freeform 126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29" name="Group 129"/>
          <p:cNvGrpSpPr/>
          <p:nvPr/>
        </p:nvGrpSpPr>
        <p:grpSpPr>
          <a:xfrm>
            <a:off x="11315770" y="5829630"/>
            <a:ext cx="353157" cy="251746"/>
            <a:chOff x="0" y="0"/>
            <a:chExt cx="602179" cy="429260"/>
          </a:xfrm>
        </p:grpSpPr>
        <p:sp>
          <p:nvSpPr>
            <p:cNvPr id="130" name="Freeform 130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33" name="Group 133"/>
          <p:cNvGrpSpPr/>
          <p:nvPr/>
        </p:nvGrpSpPr>
        <p:grpSpPr>
          <a:xfrm>
            <a:off x="13296947" y="5829630"/>
            <a:ext cx="353157" cy="251746"/>
            <a:chOff x="0" y="0"/>
            <a:chExt cx="602179" cy="429260"/>
          </a:xfrm>
        </p:grpSpPr>
        <p:sp>
          <p:nvSpPr>
            <p:cNvPr id="134" name="Freeform 134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35" name="Group 135"/>
          <p:cNvGrpSpPr/>
          <p:nvPr/>
        </p:nvGrpSpPr>
        <p:grpSpPr>
          <a:xfrm rot="5400000">
            <a:off x="8011399" y="3156379"/>
            <a:ext cx="1015426" cy="322451"/>
            <a:chOff x="0" y="0"/>
            <a:chExt cx="1799702" cy="571500"/>
          </a:xfrm>
        </p:grpSpPr>
        <p:sp>
          <p:nvSpPr>
            <p:cNvPr id="136" name="Freeform 136"/>
            <p:cNvSpPr/>
            <p:nvPr/>
          </p:nvSpPr>
          <p:spPr>
            <a:xfrm>
              <a:off x="0" y="255270"/>
              <a:ext cx="1799703" cy="69850"/>
            </a:xfrm>
            <a:custGeom>
              <a:avLst/>
              <a:gdLst/>
              <a:ahLst/>
              <a:cxnLst/>
              <a:rect l="l" t="t" r="r" b="b"/>
              <a:pathLst>
                <a:path w="1799703" h="69850">
                  <a:moveTo>
                    <a:pt x="150887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799703" y="69850"/>
                  </a:lnTo>
                  <a:lnTo>
                    <a:pt x="1799703" y="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sp>
        <p:nvSpPr>
          <p:cNvPr id="138" name="TextBox 138"/>
          <p:cNvSpPr txBox="1"/>
          <p:nvPr/>
        </p:nvSpPr>
        <p:spPr>
          <a:xfrm>
            <a:off x="342900" y="1362509"/>
            <a:ext cx="4877085" cy="179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1"/>
              </a:lnSpc>
            </a:pPr>
            <a:r>
              <a:rPr lang="en-US" sz="5107">
                <a:solidFill>
                  <a:srgbClr val="000000"/>
                </a:solidFill>
                <a:latin typeface="Aileron Heavy"/>
              </a:rPr>
              <a:t>THE PROCESS FLOW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1939172" y="5791530"/>
            <a:ext cx="96631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Call Flask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8519112" y="3677219"/>
            <a:ext cx="1167167" cy="251746"/>
            <a:chOff x="0" y="0"/>
            <a:chExt cx="1990174" cy="429260"/>
          </a:xfrm>
        </p:grpSpPr>
        <p:sp>
          <p:nvSpPr>
            <p:cNvPr id="141" name="Freeform 141"/>
            <p:cNvSpPr/>
            <p:nvPr/>
          </p:nvSpPr>
          <p:spPr>
            <a:xfrm>
              <a:off x="0" y="-5080"/>
              <a:ext cx="1990174" cy="434340"/>
            </a:xfrm>
            <a:custGeom>
              <a:avLst/>
              <a:gdLst/>
              <a:ahLst/>
              <a:cxnLst/>
              <a:rect l="l" t="t" r="r" b="b"/>
              <a:pathLst>
                <a:path w="1990174" h="434340">
                  <a:moveTo>
                    <a:pt x="1972394" y="187960"/>
                  </a:moveTo>
                  <a:lnTo>
                    <a:pt x="1710774" y="11430"/>
                  </a:lnTo>
                  <a:cubicBezTo>
                    <a:pt x="1692994" y="0"/>
                    <a:pt x="1670134" y="3810"/>
                    <a:pt x="1657434" y="21590"/>
                  </a:cubicBezTo>
                  <a:cubicBezTo>
                    <a:pt x="1646004" y="39370"/>
                    <a:pt x="1649814" y="62230"/>
                    <a:pt x="1667594" y="74930"/>
                  </a:cubicBezTo>
                  <a:lnTo>
                    <a:pt x="182634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26344" y="257810"/>
                  </a:lnTo>
                  <a:lnTo>
                    <a:pt x="1667594" y="364490"/>
                  </a:lnTo>
                  <a:cubicBezTo>
                    <a:pt x="1649814" y="375920"/>
                    <a:pt x="1646004" y="400050"/>
                    <a:pt x="1657434" y="417830"/>
                  </a:cubicBezTo>
                  <a:cubicBezTo>
                    <a:pt x="1665054" y="429260"/>
                    <a:pt x="1676484" y="434340"/>
                    <a:pt x="1689184" y="434340"/>
                  </a:cubicBezTo>
                  <a:cubicBezTo>
                    <a:pt x="1696804" y="434340"/>
                    <a:pt x="1704424" y="431800"/>
                    <a:pt x="1710774" y="427990"/>
                  </a:cubicBezTo>
                  <a:lnTo>
                    <a:pt x="1973664" y="251460"/>
                  </a:lnTo>
                  <a:cubicBezTo>
                    <a:pt x="1983824" y="243840"/>
                    <a:pt x="1990174" y="232410"/>
                    <a:pt x="1990174" y="219710"/>
                  </a:cubicBezTo>
                  <a:cubicBezTo>
                    <a:pt x="1990174" y="207010"/>
                    <a:pt x="1983824" y="195580"/>
                    <a:pt x="1972394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5275181" y="2184721"/>
            <a:ext cx="353157" cy="251746"/>
            <a:chOff x="0" y="0"/>
            <a:chExt cx="602179" cy="429260"/>
          </a:xfrm>
        </p:grpSpPr>
        <p:sp>
          <p:nvSpPr>
            <p:cNvPr id="143" name="Freeform 143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5275181" y="3677219"/>
            <a:ext cx="353157" cy="251746"/>
            <a:chOff x="0" y="0"/>
            <a:chExt cx="602179" cy="429260"/>
          </a:xfrm>
        </p:grpSpPr>
        <p:sp>
          <p:nvSpPr>
            <p:cNvPr id="145" name="Freeform 145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5278123" y="5821724"/>
            <a:ext cx="353157" cy="251746"/>
            <a:chOff x="0" y="0"/>
            <a:chExt cx="602179" cy="429260"/>
          </a:xfrm>
        </p:grpSpPr>
        <p:sp>
          <p:nvSpPr>
            <p:cNvPr id="149" name="Freeform 149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5628337" y="3303795"/>
            <a:ext cx="1628020" cy="998593"/>
            <a:chOff x="0" y="0"/>
            <a:chExt cx="2170693" cy="1331458"/>
          </a:xfrm>
        </p:grpSpPr>
        <p:grpSp>
          <p:nvGrpSpPr>
            <p:cNvPr id="151" name="Group 151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FFF5F0"/>
              </a:solidFill>
            </p:spPr>
          </p:sp>
          <p:sp>
            <p:nvSpPr>
              <p:cNvPr id="153" name="Freeform 153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</p:grpSp>
        <p:sp>
          <p:nvSpPr>
            <p:cNvPr id="154" name="TextBox 154"/>
            <p:cNvSpPr txBox="1"/>
            <p:nvPr/>
          </p:nvSpPr>
          <p:spPr>
            <a:xfrm>
              <a:off x="233420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3A3A3A"/>
                  </a:solidFill>
                  <a:latin typeface="Aileron Heavy"/>
                </a:rPr>
                <a:t>Front End App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760</Words>
  <Application>Microsoft Office PowerPoint</Application>
  <PresentationFormat>Custom</PresentationFormat>
  <Paragraphs>161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Montserrat Classic</vt:lpstr>
      <vt:lpstr>Calibri</vt:lpstr>
      <vt:lpstr>Aileron Regular</vt:lpstr>
      <vt:lpstr>Aileron Heavy</vt:lpstr>
      <vt:lpstr>Inter Bold Italics</vt:lpstr>
      <vt:lpstr>Inter Bold</vt:lpstr>
      <vt:lpstr>Inter Thin Bold</vt:lpstr>
      <vt:lpstr>Aileron Heavy Bold</vt:lpstr>
      <vt:lpstr>Aileron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eCommerce_project</dc:title>
  <dc:creator>Tas Tudor</dc:creator>
  <cp:lastModifiedBy>Tas Tudor</cp:lastModifiedBy>
  <cp:revision>6</cp:revision>
  <dcterms:created xsi:type="dcterms:W3CDTF">2006-08-16T00:00:00Z</dcterms:created>
  <dcterms:modified xsi:type="dcterms:W3CDTF">2020-10-30T22:54:10Z</dcterms:modified>
  <dc:identifier>DAELxu404kg</dc:identifier>
</cp:coreProperties>
</file>